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6" r:id="rId6"/>
    <p:sldId id="267" r:id="rId7"/>
    <p:sldId id="723" r:id="rId8"/>
    <p:sldId id="753" r:id="rId9"/>
    <p:sldId id="734" r:id="rId10"/>
    <p:sldId id="747" r:id="rId11"/>
    <p:sldId id="256" r:id="rId12"/>
    <p:sldId id="257" r:id="rId13"/>
    <p:sldId id="258" r:id="rId14"/>
    <p:sldId id="271" r:id="rId15"/>
    <p:sldId id="272" r:id="rId16"/>
    <p:sldId id="273" r:id="rId17"/>
    <p:sldId id="274" r:id="rId18"/>
    <p:sldId id="259" r:id="rId19"/>
    <p:sldId id="260" r:id="rId20"/>
    <p:sldId id="261" r:id="rId21"/>
    <p:sldId id="262" r:id="rId22"/>
    <p:sldId id="263" r:id="rId23"/>
    <p:sldId id="264" r:id="rId24"/>
    <p:sldId id="265" r:id="rId25"/>
    <p:sldId id="754" r:id="rId26"/>
    <p:sldId id="268" r:id="rId27"/>
    <p:sldId id="269" r:id="rId28"/>
    <p:sldId id="270" r:id="rId29"/>
    <p:sldId id="275" r:id="rId30"/>
    <p:sldId id="276" r:id="rId31"/>
    <p:sldId id="277" r:id="rId32"/>
    <p:sldId id="278" r:id="rId33"/>
    <p:sldId id="279" r:id="rId34"/>
    <p:sldId id="7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789CA-05DF-493D-B3D8-4AD9302A3580}" v="70" dt="2024-01-09T20:58:28.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9002-6790-F93D-8825-3E16B641F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77D272-CCC2-873F-3223-5F8E5723D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1C03BB-230F-5FC6-35D1-E7032F0EA9AF}"/>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5" name="Footer Placeholder 4">
            <a:extLst>
              <a:ext uri="{FF2B5EF4-FFF2-40B4-BE49-F238E27FC236}">
                <a16:creationId xmlns:a16="http://schemas.microsoft.com/office/drawing/2014/main" id="{861985C2-DF6A-92F9-F1C2-9F20515FC9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4CD24-ABE9-D5B5-C0C1-1633059F0DEA}"/>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178599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3E16-AD10-1121-E39C-A1A50688ED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186FC6-9BD5-A5DD-F4BA-7471905864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38660B-FE68-09EC-3506-20FBE319936F}"/>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5" name="Footer Placeholder 4">
            <a:extLst>
              <a:ext uri="{FF2B5EF4-FFF2-40B4-BE49-F238E27FC236}">
                <a16:creationId xmlns:a16="http://schemas.microsoft.com/office/drawing/2014/main" id="{80DD73C5-1E90-3F97-EACD-9962AE657D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DE13BF-266D-E4C5-E3A4-BE0950206B70}"/>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900511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13785-8D4D-CF7E-303D-5C0A039F1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F81740-6FF9-4586-76B4-18519696E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9B9BD8-7D69-BCA8-F6EE-98C29EA07B07}"/>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5" name="Footer Placeholder 4">
            <a:extLst>
              <a:ext uri="{FF2B5EF4-FFF2-40B4-BE49-F238E27FC236}">
                <a16:creationId xmlns:a16="http://schemas.microsoft.com/office/drawing/2014/main" id="{4D646685-FCFF-AE83-E740-0D1E1D26D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60E61E-B6EA-24D1-D1E0-5D268458CFEA}"/>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17333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6F7C-375B-F26D-DABA-68948765AA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586CCD-2B0D-1A3B-2D9C-736CDEC07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D4357A-D3DE-6CBC-52CF-C1588012BE64}"/>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5" name="Footer Placeholder 4">
            <a:extLst>
              <a:ext uri="{FF2B5EF4-FFF2-40B4-BE49-F238E27FC236}">
                <a16:creationId xmlns:a16="http://schemas.microsoft.com/office/drawing/2014/main" id="{145170A3-84CA-360E-1AFC-8051DDA220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EB03B5-5B6F-A814-E92E-479893F0F93A}"/>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151924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808E-50A2-7EAA-79A0-CE6F8DF515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37063D-C7E1-04F2-75F6-55171DE09C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A5E8D-0A5F-9D69-8CFB-0966695245D0}"/>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5" name="Footer Placeholder 4">
            <a:extLst>
              <a:ext uri="{FF2B5EF4-FFF2-40B4-BE49-F238E27FC236}">
                <a16:creationId xmlns:a16="http://schemas.microsoft.com/office/drawing/2014/main" id="{061337C3-B6B3-2982-0944-9037220E72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07523-6731-C60E-B795-BCF5D629C7DB}"/>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124734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4E86-3E48-EA32-1874-FE47BC04DC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89403-56BA-6FEB-593B-A94A96FF52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159F8-7CDA-E21B-FCEF-C0143A5DE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293BD0-16ED-ECF6-F4D0-742F7F278FA7}"/>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6" name="Footer Placeholder 5">
            <a:extLst>
              <a:ext uri="{FF2B5EF4-FFF2-40B4-BE49-F238E27FC236}">
                <a16:creationId xmlns:a16="http://schemas.microsoft.com/office/drawing/2014/main" id="{7B7DE575-0A05-E956-EB1F-309C712EA6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02B667-ECED-F1C3-9B38-FF386DD06AFD}"/>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127520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67B9-9FE3-69B5-5912-8D6FB9B94C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FF1C59-86F0-9697-776E-A179F2CA5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6F42B-4BB3-7B84-2FEF-CBE71703A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FEE19E-DD78-5201-3A2A-C8678C383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B76D38-598E-C206-8E43-DD65D2FED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4429F0-DEDD-497C-BEA2-9F596E1AB1AC}"/>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8" name="Footer Placeholder 7">
            <a:extLst>
              <a:ext uri="{FF2B5EF4-FFF2-40B4-BE49-F238E27FC236}">
                <a16:creationId xmlns:a16="http://schemas.microsoft.com/office/drawing/2014/main" id="{FECEE609-09FB-287D-3ED2-013BD5565F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CB14A8-86A2-2F4F-984F-8C840159B2FE}"/>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198393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BA2F-99E9-43C6-A111-06E909B937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559814-0AFA-522C-2EEF-1387A0400C78}"/>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4" name="Footer Placeholder 3">
            <a:extLst>
              <a:ext uri="{FF2B5EF4-FFF2-40B4-BE49-F238E27FC236}">
                <a16:creationId xmlns:a16="http://schemas.microsoft.com/office/drawing/2014/main" id="{A9133949-7316-7B46-C62A-FDE0DF1276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449C7A-60FF-C078-330C-72CA37A6844B}"/>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182837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DC9FC-4DBF-D957-F93C-6AAB2A88BF1D}"/>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3" name="Footer Placeholder 2">
            <a:extLst>
              <a:ext uri="{FF2B5EF4-FFF2-40B4-BE49-F238E27FC236}">
                <a16:creationId xmlns:a16="http://schemas.microsoft.com/office/drawing/2014/main" id="{8C9681B7-EFB8-820C-1203-EBD91A65DC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BCF2DF-C438-1D58-CF00-05AE429C804D}"/>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280299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5846-1B64-9F61-CA2A-4172201AF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B3B2ED-82AD-1DA9-78F8-9392DED361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1B2690-CC90-5469-63BB-36C429E95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F9AB7-8B43-2355-50EE-61B1A4FE4911}"/>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6" name="Footer Placeholder 5">
            <a:extLst>
              <a:ext uri="{FF2B5EF4-FFF2-40B4-BE49-F238E27FC236}">
                <a16:creationId xmlns:a16="http://schemas.microsoft.com/office/drawing/2014/main" id="{338C4397-DF88-CB66-3893-88FF06A30D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C34CC9-7A4E-68FB-6F7F-6B0A32A39184}"/>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237041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E729-7AF8-1075-BB5D-01A6D4777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36431D-1E69-902E-E41D-49E8B7799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85150E-CFBC-EF4C-8A77-0BC9D2417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B5084-A018-1F63-5032-ABCCA03B51B8}"/>
              </a:ext>
            </a:extLst>
          </p:cNvPr>
          <p:cNvSpPr>
            <a:spLocks noGrp="1"/>
          </p:cNvSpPr>
          <p:nvPr>
            <p:ph type="dt" sz="half" idx="10"/>
          </p:nvPr>
        </p:nvSpPr>
        <p:spPr/>
        <p:txBody>
          <a:bodyPr/>
          <a:lstStyle/>
          <a:p>
            <a:fld id="{B6B2AB0A-B54A-47CE-9E3C-909F62E69D1C}" type="datetimeFigureOut">
              <a:rPr lang="en-GB" smtClean="0"/>
              <a:t>12/01/2024</a:t>
            </a:fld>
            <a:endParaRPr lang="en-GB"/>
          </a:p>
        </p:txBody>
      </p:sp>
      <p:sp>
        <p:nvSpPr>
          <p:cNvPr id="6" name="Footer Placeholder 5">
            <a:extLst>
              <a:ext uri="{FF2B5EF4-FFF2-40B4-BE49-F238E27FC236}">
                <a16:creationId xmlns:a16="http://schemas.microsoft.com/office/drawing/2014/main" id="{020E173E-9C19-E0B4-98EA-7DA58D5979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005304-8705-A849-5B5B-A62322EEE041}"/>
              </a:ext>
            </a:extLst>
          </p:cNvPr>
          <p:cNvSpPr>
            <a:spLocks noGrp="1"/>
          </p:cNvSpPr>
          <p:nvPr>
            <p:ph type="sldNum" sz="quarter" idx="12"/>
          </p:nvPr>
        </p:nvSpPr>
        <p:spPr/>
        <p:txBody>
          <a:bodyPr/>
          <a:lstStyle/>
          <a:p>
            <a:fld id="{AF6443D1-F05F-4671-9C65-8DCC6CB92C01}" type="slidenum">
              <a:rPr lang="en-GB" smtClean="0"/>
              <a:t>‹#›</a:t>
            </a:fld>
            <a:endParaRPr lang="en-GB"/>
          </a:p>
        </p:txBody>
      </p:sp>
    </p:spTree>
    <p:extLst>
      <p:ext uri="{BB962C8B-B14F-4D97-AF65-F5344CB8AC3E}">
        <p14:creationId xmlns:p14="http://schemas.microsoft.com/office/powerpoint/2010/main" val="253741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6FBB9-9FBA-DA50-F5F4-96190E666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02F1A1-392F-5248-247A-FB8AED7E4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61A5B0-0387-EFA1-4EDA-9648626EF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B2AB0A-B54A-47CE-9E3C-909F62E69D1C}" type="datetimeFigureOut">
              <a:rPr lang="en-GB" smtClean="0"/>
              <a:t>12/01/2024</a:t>
            </a:fld>
            <a:endParaRPr lang="en-GB"/>
          </a:p>
        </p:txBody>
      </p:sp>
      <p:sp>
        <p:nvSpPr>
          <p:cNvPr id="5" name="Footer Placeholder 4">
            <a:extLst>
              <a:ext uri="{FF2B5EF4-FFF2-40B4-BE49-F238E27FC236}">
                <a16:creationId xmlns:a16="http://schemas.microsoft.com/office/drawing/2014/main" id="{441F6FAD-8800-31FA-B54B-C6B350481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E79D679-126C-DF79-8634-E6E897D3C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6443D1-F05F-4671-9C65-8DCC6CB92C01}" type="slidenum">
              <a:rPr lang="en-GB" smtClean="0"/>
              <a:t>‹#›</a:t>
            </a:fld>
            <a:endParaRPr lang="en-GB"/>
          </a:p>
        </p:txBody>
      </p:sp>
    </p:spTree>
    <p:extLst>
      <p:ext uri="{BB962C8B-B14F-4D97-AF65-F5344CB8AC3E}">
        <p14:creationId xmlns:p14="http://schemas.microsoft.com/office/powerpoint/2010/main" val="307277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4D85-A008-8946-3D4C-64C98C0D1077}"/>
              </a:ext>
            </a:extLst>
          </p:cNvPr>
          <p:cNvSpPr>
            <a:spLocks noGrp="1"/>
          </p:cNvSpPr>
          <p:nvPr>
            <p:ph type="ctrTitle"/>
          </p:nvPr>
        </p:nvSpPr>
        <p:spPr/>
        <p:txBody>
          <a:bodyPr/>
          <a:lstStyle/>
          <a:p>
            <a:r>
              <a:rPr lang="en-GB" dirty="0"/>
              <a:t>The </a:t>
            </a:r>
            <a:r>
              <a:rPr lang="en-GB" dirty="0" err="1"/>
              <a:t>Heys</a:t>
            </a:r>
            <a:r>
              <a:rPr lang="en-GB" dirty="0"/>
              <a:t> School</a:t>
            </a:r>
          </a:p>
        </p:txBody>
      </p:sp>
      <p:sp>
        <p:nvSpPr>
          <p:cNvPr id="3" name="Subtitle 2">
            <a:extLst>
              <a:ext uri="{FF2B5EF4-FFF2-40B4-BE49-F238E27FC236}">
                <a16:creationId xmlns:a16="http://schemas.microsoft.com/office/drawing/2014/main" id="{21671127-ACAD-2D7A-00AC-7DE38B60B714}"/>
              </a:ext>
            </a:extLst>
          </p:cNvPr>
          <p:cNvSpPr>
            <a:spLocks noGrp="1"/>
          </p:cNvSpPr>
          <p:nvPr>
            <p:ph type="subTitle" idx="1"/>
          </p:nvPr>
        </p:nvSpPr>
        <p:spPr/>
        <p:txBody>
          <a:bodyPr/>
          <a:lstStyle/>
          <a:p>
            <a:r>
              <a:rPr lang="en-GB" dirty="0"/>
              <a:t>How to “Maximise” Potential in the Approach to GCSEs</a:t>
            </a:r>
          </a:p>
        </p:txBody>
      </p:sp>
      <p:pic>
        <p:nvPicPr>
          <p:cNvPr id="4" name="Picture 2" descr="Curriculum">
            <a:extLst>
              <a:ext uri="{FF2B5EF4-FFF2-40B4-BE49-F238E27FC236}">
                <a16:creationId xmlns:a16="http://schemas.microsoft.com/office/drawing/2014/main" id="{08827D8D-6B82-3F5E-4DC8-083D58E3BA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700EE71D-1849-E1ED-DDF9-7E47D2910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02537" y="0"/>
            <a:ext cx="1243280" cy="130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6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3627289" y="47061"/>
            <a:ext cx="9144000" cy="859883"/>
          </a:xfrm>
        </p:spPr>
        <p:txBody>
          <a:bodyPr>
            <a:normAutofit fontScale="90000"/>
          </a:bodyPr>
          <a:lstStyle/>
          <a:p>
            <a:r>
              <a:rPr lang="en-GB" dirty="0"/>
              <a:t>Combined Science</a:t>
            </a:r>
          </a:p>
        </p:txBody>
      </p:sp>
      <p:sp>
        <p:nvSpPr>
          <p:cNvPr id="4" name="TextBox 3">
            <a:extLst>
              <a:ext uri="{FF2B5EF4-FFF2-40B4-BE49-F238E27FC236}">
                <a16:creationId xmlns:a16="http://schemas.microsoft.com/office/drawing/2014/main" id="{8ED3093B-7B64-9553-B98F-F62965BF12F3}"/>
              </a:ext>
            </a:extLst>
          </p:cNvPr>
          <p:cNvSpPr txBox="1"/>
          <p:nvPr/>
        </p:nvSpPr>
        <p:spPr>
          <a:xfrm>
            <a:off x="7007798" y="906944"/>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8"/>
            <a:ext cx="5391509" cy="1870312"/>
          </a:xfrm>
          <a:ln>
            <a:noFill/>
          </a:ln>
        </p:spPr>
        <p:txBody>
          <a:bodyPr>
            <a:normAutofit fontScale="92500" lnSpcReduction="20000"/>
          </a:bodyPr>
          <a:lstStyle/>
          <a:p>
            <a:r>
              <a:rPr lang="en-GB" b="1" u="sng" dirty="0"/>
              <a:t>Exams</a:t>
            </a:r>
          </a:p>
          <a:p>
            <a:pPr algn="l"/>
            <a:r>
              <a:rPr lang="en-GB" sz="1300" dirty="0"/>
              <a:t>Biology Paper 1 – 10</a:t>
            </a:r>
            <a:r>
              <a:rPr lang="en-GB" sz="1300" baseline="30000" dirty="0"/>
              <a:t>th</a:t>
            </a:r>
            <a:r>
              <a:rPr lang="en-GB" sz="1300" dirty="0"/>
              <a:t> May 2024 (am) – 1 hour 15 minutes</a:t>
            </a:r>
          </a:p>
          <a:p>
            <a:pPr algn="l"/>
            <a:r>
              <a:rPr lang="en-GB" sz="1300" dirty="0"/>
              <a:t>Chemistry Paper 1 – 17</a:t>
            </a:r>
            <a:r>
              <a:rPr lang="en-GB" sz="1300" baseline="30000" dirty="0"/>
              <a:t>th</a:t>
            </a:r>
            <a:r>
              <a:rPr lang="en-GB" sz="1300" dirty="0"/>
              <a:t> May 2024 (am) – 1 hour 15 minutes</a:t>
            </a:r>
          </a:p>
          <a:p>
            <a:pPr algn="l"/>
            <a:r>
              <a:rPr lang="en-GB" sz="1300" dirty="0"/>
              <a:t>Physics Paper 1 – 22</a:t>
            </a:r>
            <a:r>
              <a:rPr lang="en-GB" sz="1300" baseline="30000" dirty="0"/>
              <a:t>nd</a:t>
            </a:r>
            <a:r>
              <a:rPr lang="en-GB" sz="1300" dirty="0"/>
              <a:t> May 2024 (am) – 1 hour 15 minutes</a:t>
            </a:r>
          </a:p>
          <a:p>
            <a:pPr algn="l"/>
            <a:r>
              <a:rPr lang="en-GB" sz="1300" dirty="0"/>
              <a:t>Biology Paper 2 – 7</a:t>
            </a:r>
            <a:r>
              <a:rPr lang="en-GB" sz="1300" baseline="30000" dirty="0"/>
              <a:t>th</a:t>
            </a:r>
            <a:r>
              <a:rPr lang="en-GB" sz="1300" dirty="0"/>
              <a:t> June 2024 (pm) – 1 hour 15 minutes</a:t>
            </a:r>
          </a:p>
          <a:p>
            <a:pPr algn="l"/>
            <a:r>
              <a:rPr lang="en-GB" sz="1300" dirty="0"/>
              <a:t>Chemistry Paper 2 – 11</a:t>
            </a:r>
            <a:r>
              <a:rPr lang="en-GB" sz="1300" baseline="30000" dirty="0"/>
              <a:t>th</a:t>
            </a:r>
            <a:r>
              <a:rPr lang="en-GB" sz="1300" dirty="0"/>
              <a:t> June 2024 (am) – 1 hour 15 minutes</a:t>
            </a:r>
          </a:p>
          <a:p>
            <a:pPr algn="l"/>
            <a:r>
              <a:rPr lang="en-GB" sz="1300" dirty="0"/>
              <a:t>Physics Paper 2 – 14</a:t>
            </a:r>
            <a:r>
              <a:rPr lang="en-GB" sz="1300" baseline="30000" dirty="0"/>
              <a:t>th</a:t>
            </a:r>
            <a:r>
              <a:rPr lang="en-GB" sz="1300" dirty="0"/>
              <a:t> June 2024 (pm) – 1 hour 15 minutes</a:t>
            </a:r>
            <a:endParaRPr lang="en-GB" sz="2600" dirty="0"/>
          </a:p>
        </p:txBody>
      </p:sp>
      <p:sp>
        <p:nvSpPr>
          <p:cNvPr id="7" name="TextBox 6">
            <a:extLst>
              <a:ext uri="{FF2B5EF4-FFF2-40B4-BE49-F238E27FC236}">
                <a16:creationId xmlns:a16="http://schemas.microsoft.com/office/drawing/2014/main" id="{ED314945-8F50-1143-3A14-C0083E0498EF}"/>
              </a:ext>
            </a:extLst>
          </p:cNvPr>
          <p:cNvSpPr txBox="1"/>
          <p:nvPr/>
        </p:nvSpPr>
        <p:spPr>
          <a:xfrm>
            <a:off x="-3" y="3496900"/>
            <a:ext cx="5391510" cy="2677656"/>
          </a:xfrm>
          <a:prstGeom prst="rect">
            <a:avLst/>
          </a:prstGeom>
          <a:noFill/>
        </p:spPr>
        <p:txBody>
          <a:bodyPr wrap="square" rtlCol="0">
            <a:spAutoFit/>
          </a:bodyPr>
          <a:lstStyle/>
          <a:p>
            <a:pPr algn="ctr"/>
            <a:r>
              <a:rPr lang="en-GB" sz="2400" b="1" u="sng" dirty="0"/>
              <a:t>Topics in each exam</a:t>
            </a:r>
          </a:p>
          <a:p>
            <a:pPr marL="171450" indent="-171450">
              <a:buFont typeface="Arial" panose="020B0604020202020204" pitchFamily="34" charset="0"/>
              <a:buChar char="•"/>
            </a:pPr>
            <a:r>
              <a:rPr lang="en-GB" sz="1200" dirty="0"/>
              <a:t>Biology Paper 1 – Cell biology, organisation, infection and response and bioenergetics.</a:t>
            </a:r>
          </a:p>
          <a:p>
            <a:pPr marL="171450" indent="-171450">
              <a:buFont typeface="Arial" panose="020B0604020202020204" pitchFamily="34" charset="0"/>
              <a:buChar char="•"/>
            </a:pPr>
            <a:r>
              <a:rPr lang="en-GB" sz="1200" dirty="0"/>
              <a:t>Chemistry Paper 1 – Atomic structure and the periodic table, bonding, structure and the properties of matter, quantitative chemistry, chemical changes and energy changes.</a:t>
            </a:r>
          </a:p>
          <a:p>
            <a:pPr marL="171450" indent="-171450">
              <a:buFont typeface="Arial" panose="020B0604020202020204" pitchFamily="34" charset="0"/>
              <a:buChar char="•"/>
            </a:pPr>
            <a:r>
              <a:rPr lang="en-GB" sz="1200" dirty="0"/>
              <a:t>Physics Paper 1 – Energy, electricity, particle model of matter and atomic structure.</a:t>
            </a:r>
          </a:p>
          <a:p>
            <a:pPr marL="171450" indent="-171450">
              <a:buFont typeface="Arial" panose="020B0604020202020204" pitchFamily="34" charset="0"/>
              <a:buChar char="•"/>
            </a:pPr>
            <a:r>
              <a:rPr lang="en-GB" sz="1200" dirty="0"/>
              <a:t>Biology Paper 2 – Homeostasis and response, inheritance, variation and evolution and ecology.</a:t>
            </a:r>
          </a:p>
          <a:p>
            <a:pPr marL="171450" indent="-171450">
              <a:buFont typeface="Arial" panose="020B0604020202020204" pitchFamily="34" charset="0"/>
              <a:buChar char="•"/>
            </a:pPr>
            <a:r>
              <a:rPr lang="en-GB" sz="1200" dirty="0"/>
              <a:t>Chemistry Paper 2 – Chemical changes, organic chemistry, chemical analysis, chemistry of the atmosphere and using resources.</a:t>
            </a:r>
          </a:p>
          <a:p>
            <a:pPr marL="171450" indent="-171450">
              <a:buFont typeface="Arial" panose="020B0604020202020204" pitchFamily="34" charset="0"/>
              <a:buChar char="•"/>
            </a:pPr>
            <a:r>
              <a:rPr lang="en-GB" sz="1200" dirty="0"/>
              <a:t>Physics Paper 2 – Forces, waves, magnetism and electromagnetism. </a:t>
            </a: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7" y="3496900"/>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r>
              <a:rPr lang="en-GB" sz="1200" dirty="0">
                <a:effectLst/>
                <a:ea typeface="Arial Unicode MS"/>
              </a:rPr>
              <a:t>Use the resources regularly and group together topics that will be in the same exam paper.</a:t>
            </a:r>
          </a:p>
          <a:p>
            <a:pPr marL="171450" indent="-1714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6114009" y="3151339"/>
            <a:ext cx="1479572" cy="276999"/>
          </a:xfrm>
          <a:prstGeom prst="rect">
            <a:avLst/>
          </a:prstGeom>
          <a:noFill/>
        </p:spPr>
        <p:txBody>
          <a:bodyPr wrap="none" rtlCol="0">
            <a:spAutoFit/>
          </a:bodyPr>
          <a:lstStyle/>
          <a:p>
            <a:r>
              <a:rPr lang="en-GB" sz="1200" dirty="0"/>
              <a:t>Primrose Kitten site</a:t>
            </a:r>
          </a:p>
        </p:txBody>
      </p:sp>
      <p:sp>
        <p:nvSpPr>
          <p:cNvPr id="15" name="TextBox 14">
            <a:extLst>
              <a:ext uri="{FF2B5EF4-FFF2-40B4-BE49-F238E27FC236}">
                <a16:creationId xmlns:a16="http://schemas.microsoft.com/office/drawing/2014/main" id="{D936B678-3562-A07A-5628-A36CEF6BA844}"/>
              </a:ext>
            </a:extLst>
          </p:cNvPr>
          <p:cNvSpPr txBox="1"/>
          <p:nvPr/>
        </p:nvSpPr>
        <p:spPr>
          <a:xfrm>
            <a:off x="8291617" y="3151340"/>
            <a:ext cx="995016" cy="276999"/>
          </a:xfrm>
          <a:prstGeom prst="rect">
            <a:avLst/>
          </a:prstGeom>
          <a:noFill/>
        </p:spPr>
        <p:txBody>
          <a:bodyPr wrap="none" rtlCol="0">
            <a:spAutoFit/>
          </a:bodyPr>
          <a:lstStyle/>
          <a:p>
            <a:r>
              <a:rPr lang="en-GB" sz="1200" dirty="0"/>
              <a:t>CGP Guides</a:t>
            </a:r>
          </a:p>
        </p:txBody>
      </p:sp>
      <p:sp>
        <p:nvSpPr>
          <p:cNvPr id="18" name="TextBox 17">
            <a:extLst>
              <a:ext uri="{FF2B5EF4-FFF2-40B4-BE49-F238E27FC236}">
                <a16:creationId xmlns:a16="http://schemas.microsoft.com/office/drawing/2014/main" id="{D7C9EB44-2656-2D5C-73D4-2F860BCE7583}"/>
              </a:ext>
            </a:extLst>
          </p:cNvPr>
          <p:cNvSpPr txBox="1"/>
          <p:nvPr/>
        </p:nvSpPr>
        <p:spPr>
          <a:xfrm>
            <a:off x="10369621" y="3149282"/>
            <a:ext cx="752001" cy="276999"/>
          </a:xfrm>
          <a:prstGeom prst="rect">
            <a:avLst/>
          </a:prstGeom>
          <a:noFill/>
        </p:spPr>
        <p:txBody>
          <a:bodyPr wrap="none" rtlCol="0">
            <a:spAutoFit/>
          </a:bodyPr>
          <a:lstStyle/>
          <a:p>
            <a:r>
              <a:rPr lang="en-GB" sz="1200" dirty="0"/>
              <a:t>YouTube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F9263CD-8ADC-6AC5-8B69-9564DFC12479}"/>
              </a:ext>
            </a:extLst>
          </p:cNvPr>
          <p:cNvPicPr>
            <a:picLocks noChangeAspect="1"/>
          </p:cNvPicPr>
          <p:nvPr/>
        </p:nvPicPr>
        <p:blipFill>
          <a:blip r:embed="rId3"/>
          <a:stretch>
            <a:fillRect/>
          </a:stretch>
        </p:blipFill>
        <p:spPr>
          <a:xfrm>
            <a:off x="8199289" y="2026766"/>
            <a:ext cx="1179673" cy="1168916"/>
          </a:xfrm>
          <a:prstGeom prst="rect">
            <a:avLst/>
          </a:prstGeom>
        </p:spPr>
      </p:pic>
      <p:pic>
        <p:nvPicPr>
          <p:cNvPr id="17" name="Picture 16">
            <a:extLst>
              <a:ext uri="{FF2B5EF4-FFF2-40B4-BE49-F238E27FC236}">
                <a16:creationId xmlns:a16="http://schemas.microsoft.com/office/drawing/2014/main" id="{506399A9-984B-9457-D25A-74E42055C248}"/>
              </a:ext>
            </a:extLst>
          </p:cNvPr>
          <p:cNvPicPr>
            <a:picLocks noChangeAspect="1"/>
          </p:cNvPicPr>
          <p:nvPr/>
        </p:nvPicPr>
        <p:blipFill>
          <a:blip r:embed="rId4"/>
          <a:stretch>
            <a:fillRect/>
          </a:stretch>
        </p:blipFill>
        <p:spPr>
          <a:xfrm>
            <a:off x="6307971" y="2026767"/>
            <a:ext cx="1161541" cy="1168916"/>
          </a:xfrm>
          <a:prstGeom prst="rect">
            <a:avLst/>
          </a:prstGeom>
        </p:spPr>
      </p:pic>
      <p:pic>
        <p:nvPicPr>
          <p:cNvPr id="21" name="Picture 20">
            <a:extLst>
              <a:ext uri="{FF2B5EF4-FFF2-40B4-BE49-F238E27FC236}">
                <a16:creationId xmlns:a16="http://schemas.microsoft.com/office/drawing/2014/main" id="{07D2D0F9-540E-4D54-C940-121AADAF3560}"/>
              </a:ext>
            </a:extLst>
          </p:cNvPr>
          <p:cNvPicPr>
            <a:picLocks noChangeAspect="1"/>
          </p:cNvPicPr>
          <p:nvPr/>
        </p:nvPicPr>
        <p:blipFill>
          <a:blip r:embed="rId5"/>
          <a:stretch>
            <a:fillRect/>
          </a:stretch>
        </p:blipFill>
        <p:spPr>
          <a:xfrm>
            <a:off x="10152743" y="2026766"/>
            <a:ext cx="1180119" cy="1168916"/>
          </a:xfrm>
          <a:prstGeom prst="rect">
            <a:avLst/>
          </a:prstGeom>
        </p:spPr>
      </p:pic>
      <p:sp>
        <p:nvSpPr>
          <p:cNvPr id="10" name="TextBox 9">
            <a:extLst>
              <a:ext uri="{FF2B5EF4-FFF2-40B4-BE49-F238E27FC236}">
                <a16:creationId xmlns:a16="http://schemas.microsoft.com/office/drawing/2014/main" id="{A6E11ABF-835B-2322-2911-6BEC97D1DAE7}"/>
              </a:ext>
            </a:extLst>
          </p:cNvPr>
          <p:cNvSpPr txBox="1"/>
          <p:nvPr/>
        </p:nvSpPr>
        <p:spPr>
          <a:xfrm>
            <a:off x="1319842" y="187938"/>
            <a:ext cx="4257728"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121143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885533" y="76825"/>
            <a:ext cx="9144000" cy="859883"/>
          </a:xfrm>
        </p:spPr>
        <p:txBody>
          <a:bodyPr>
            <a:normAutofit fontScale="90000"/>
          </a:bodyPr>
          <a:lstStyle/>
          <a:p>
            <a:r>
              <a:rPr lang="en-GB" dirty="0"/>
              <a:t>Biology</a:t>
            </a:r>
          </a:p>
        </p:txBody>
      </p:sp>
      <p:sp>
        <p:nvSpPr>
          <p:cNvPr id="4" name="TextBox 3">
            <a:extLst>
              <a:ext uri="{FF2B5EF4-FFF2-40B4-BE49-F238E27FC236}">
                <a16:creationId xmlns:a16="http://schemas.microsoft.com/office/drawing/2014/main" id="{8ED3093B-7B64-9553-B98F-F62965BF12F3}"/>
              </a:ext>
            </a:extLst>
          </p:cNvPr>
          <p:cNvSpPr txBox="1"/>
          <p:nvPr/>
        </p:nvSpPr>
        <p:spPr>
          <a:xfrm>
            <a:off x="8266042" y="936708"/>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8"/>
            <a:ext cx="5391509" cy="1870312"/>
          </a:xfrm>
          <a:ln>
            <a:noFill/>
          </a:ln>
        </p:spPr>
        <p:txBody>
          <a:bodyPr>
            <a:normAutofit/>
          </a:bodyPr>
          <a:lstStyle/>
          <a:p>
            <a:r>
              <a:rPr lang="en-GB" b="1" u="sng" dirty="0"/>
              <a:t>Exams</a:t>
            </a:r>
          </a:p>
          <a:p>
            <a:pPr algn="l"/>
            <a:r>
              <a:rPr lang="en-GB" sz="1300" dirty="0"/>
              <a:t>Biology Paper 1 – 10</a:t>
            </a:r>
            <a:r>
              <a:rPr lang="en-GB" sz="1300" baseline="30000" dirty="0"/>
              <a:t>th</a:t>
            </a:r>
            <a:r>
              <a:rPr lang="en-GB" sz="1300" dirty="0"/>
              <a:t> May 2024 (am) – 1 hour 45 minutes</a:t>
            </a:r>
          </a:p>
          <a:p>
            <a:pPr algn="l"/>
            <a:r>
              <a:rPr lang="en-GB" sz="1300" dirty="0"/>
              <a:t>Biology Paper 2 – 7</a:t>
            </a:r>
            <a:r>
              <a:rPr lang="en-GB" sz="1300" baseline="30000" dirty="0"/>
              <a:t>th</a:t>
            </a:r>
            <a:r>
              <a:rPr lang="en-GB" sz="1300" dirty="0"/>
              <a:t> June 2024 (pm) – 1 hour 45 minutes</a:t>
            </a:r>
          </a:p>
        </p:txBody>
      </p:sp>
      <p:sp>
        <p:nvSpPr>
          <p:cNvPr id="7" name="TextBox 6">
            <a:extLst>
              <a:ext uri="{FF2B5EF4-FFF2-40B4-BE49-F238E27FC236}">
                <a16:creationId xmlns:a16="http://schemas.microsoft.com/office/drawing/2014/main" id="{ED314945-8F50-1143-3A14-C0083E0498EF}"/>
              </a:ext>
            </a:extLst>
          </p:cNvPr>
          <p:cNvSpPr txBox="1"/>
          <p:nvPr/>
        </p:nvSpPr>
        <p:spPr>
          <a:xfrm>
            <a:off x="-3" y="3496900"/>
            <a:ext cx="5391510" cy="1200329"/>
          </a:xfrm>
          <a:prstGeom prst="rect">
            <a:avLst/>
          </a:prstGeom>
          <a:noFill/>
        </p:spPr>
        <p:txBody>
          <a:bodyPr wrap="square" rtlCol="0">
            <a:spAutoFit/>
          </a:bodyPr>
          <a:lstStyle/>
          <a:p>
            <a:pPr algn="ctr"/>
            <a:r>
              <a:rPr lang="en-GB" sz="2400" b="1" u="sng" dirty="0"/>
              <a:t>Topics in each exam</a:t>
            </a:r>
          </a:p>
          <a:p>
            <a:pPr marL="171450" indent="-171450">
              <a:buFont typeface="Arial" panose="020B0604020202020204" pitchFamily="34" charset="0"/>
              <a:buChar char="•"/>
            </a:pPr>
            <a:r>
              <a:rPr lang="en-GB" sz="1200" dirty="0"/>
              <a:t>Biology Paper 1 – Cell biology, organisation, infection and response and bioenergetics.</a:t>
            </a:r>
          </a:p>
          <a:p>
            <a:pPr marL="171450" indent="-171450">
              <a:buFont typeface="Arial" panose="020B0604020202020204" pitchFamily="34" charset="0"/>
              <a:buChar char="•"/>
            </a:pPr>
            <a:r>
              <a:rPr lang="en-GB" sz="1200" dirty="0"/>
              <a:t>Biology Paper 2 – Homeostasis and response, inheritance, variation and evolution and ecology.</a:t>
            </a: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7" y="3496900"/>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r>
              <a:rPr lang="en-GB" sz="1200" dirty="0">
                <a:effectLst/>
                <a:ea typeface="Arial Unicode MS"/>
              </a:rPr>
              <a:t>Use the resources regularly and group together topics that will be in the same exam paper.</a:t>
            </a:r>
          </a:p>
          <a:p>
            <a:pPr marL="171450" indent="-1714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6114009" y="3151339"/>
            <a:ext cx="1479572" cy="276999"/>
          </a:xfrm>
          <a:prstGeom prst="rect">
            <a:avLst/>
          </a:prstGeom>
          <a:noFill/>
        </p:spPr>
        <p:txBody>
          <a:bodyPr wrap="none" rtlCol="0">
            <a:spAutoFit/>
          </a:bodyPr>
          <a:lstStyle/>
          <a:p>
            <a:r>
              <a:rPr lang="en-GB" sz="1200" dirty="0"/>
              <a:t>Primrose Kitten site</a:t>
            </a:r>
          </a:p>
        </p:txBody>
      </p:sp>
      <p:sp>
        <p:nvSpPr>
          <p:cNvPr id="15" name="TextBox 14">
            <a:extLst>
              <a:ext uri="{FF2B5EF4-FFF2-40B4-BE49-F238E27FC236}">
                <a16:creationId xmlns:a16="http://schemas.microsoft.com/office/drawing/2014/main" id="{D936B678-3562-A07A-5628-A36CEF6BA844}"/>
              </a:ext>
            </a:extLst>
          </p:cNvPr>
          <p:cNvSpPr txBox="1"/>
          <p:nvPr/>
        </p:nvSpPr>
        <p:spPr>
          <a:xfrm>
            <a:off x="8291617" y="3151340"/>
            <a:ext cx="995016" cy="276999"/>
          </a:xfrm>
          <a:prstGeom prst="rect">
            <a:avLst/>
          </a:prstGeom>
          <a:noFill/>
        </p:spPr>
        <p:txBody>
          <a:bodyPr wrap="none" rtlCol="0">
            <a:spAutoFit/>
          </a:bodyPr>
          <a:lstStyle/>
          <a:p>
            <a:r>
              <a:rPr lang="en-GB" sz="1200" dirty="0"/>
              <a:t>CGP Guides</a:t>
            </a:r>
          </a:p>
        </p:txBody>
      </p:sp>
      <p:sp>
        <p:nvSpPr>
          <p:cNvPr id="18" name="TextBox 17">
            <a:extLst>
              <a:ext uri="{FF2B5EF4-FFF2-40B4-BE49-F238E27FC236}">
                <a16:creationId xmlns:a16="http://schemas.microsoft.com/office/drawing/2014/main" id="{D7C9EB44-2656-2D5C-73D4-2F860BCE7583}"/>
              </a:ext>
            </a:extLst>
          </p:cNvPr>
          <p:cNvSpPr txBox="1"/>
          <p:nvPr/>
        </p:nvSpPr>
        <p:spPr>
          <a:xfrm>
            <a:off x="10369621" y="3149282"/>
            <a:ext cx="752001" cy="276999"/>
          </a:xfrm>
          <a:prstGeom prst="rect">
            <a:avLst/>
          </a:prstGeom>
          <a:noFill/>
        </p:spPr>
        <p:txBody>
          <a:bodyPr wrap="none" rtlCol="0">
            <a:spAutoFit/>
          </a:bodyPr>
          <a:lstStyle/>
          <a:p>
            <a:r>
              <a:rPr lang="en-GB" sz="1200" dirty="0"/>
              <a:t>YouTube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06399A9-984B-9457-D25A-74E42055C248}"/>
              </a:ext>
            </a:extLst>
          </p:cNvPr>
          <p:cNvPicPr>
            <a:picLocks noChangeAspect="1"/>
          </p:cNvPicPr>
          <p:nvPr/>
        </p:nvPicPr>
        <p:blipFill>
          <a:blip r:embed="rId3"/>
          <a:stretch>
            <a:fillRect/>
          </a:stretch>
        </p:blipFill>
        <p:spPr>
          <a:xfrm>
            <a:off x="6307971" y="2026767"/>
            <a:ext cx="1161541" cy="1168916"/>
          </a:xfrm>
          <a:prstGeom prst="rect">
            <a:avLst/>
          </a:prstGeom>
        </p:spPr>
      </p:pic>
      <p:pic>
        <p:nvPicPr>
          <p:cNvPr id="21" name="Picture 20">
            <a:extLst>
              <a:ext uri="{FF2B5EF4-FFF2-40B4-BE49-F238E27FC236}">
                <a16:creationId xmlns:a16="http://schemas.microsoft.com/office/drawing/2014/main" id="{07D2D0F9-540E-4D54-C940-121AADAF3560}"/>
              </a:ext>
            </a:extLst>
          </p:cNvPr>
          <p:cNvPicPr>
            <a:picLocks noChangeAspect="1"/>
          </p:cNvPicPr>
          <p:nvPr/>
        </p:nvPicPr>
        <p:blipFill>
          <a:blip r:embed="rId4"/>
          <a:stretch>
            <a:fillRect/>
          </a:stretch>
        </p:blipFill>
        <p:spPr>
          <a:xfrm>
            <a:off x="10152743" y="2026766"/>
            <a:ext cx="1180119" cy="1168916"/>
          </a:xfrm>
          <a:prstGeom prst="rect">
            <a:avLst/>
          </a:prstGeom>
        </p:spPr>
      </p:pic>
      <p:pic>
        <p:nvPicPr>
          <p:cNvPr id="11" name="Picture 10">
            <a:extLst>
              <a:ext uri="{FF2B5EF4-FFF2-40B4-BE49-F238E27FC236}">
                <a16:creationId xmlns:a16="http://schemas.microsoft.com/office/drawing/2014/main" id="{1219079A-24CD-91E0-58D3-675ADC0B8A40}"/>
              </a:ext>
            </a:extLst>
          </p:cNvPr>
          <p:cNvPicPr>
            <a:picLocks noChangeAspect="1"/>
          </p:cNvPicPr>
          <p:nvPr/>
        </p:nvPicPr>
        <p:blipFill>
          <a:blip r:embed="rId5"/>
          <a:stretch>
            <a:fillRect/>
          </a:stretch>
        </p:blipFill>
        <p:spPr>
          <a:xfrm>
            <a:off x="8234159" y="2014276"/>
            <a:ext cx="1223374" cy="1193895"/>
          </a:xfrm>
          <a:prstGeom prst="rect">
            <a:avLst/>
          </a:prstGeom>
        </p:spPr>
      </p:pic>
      <p:sp>
        <p:nvSpPr>
          <p:cNvPr id="10" name="TextBox 9">
            <a:extLst>
              <a:ext uri="{FF2B5EF4-FFF2-40B4-BE49-F238E27FC236}">
                <a16:creationId xmlns:a16="http://schemas.microsoft.com/office/drawing/2014/main" id="{9B45A19E-861B-620F-40F8-D8E023C28BDA}"/>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455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714633" y="19753"/>
            <a:ext cx="9144000" cy="859883"/>
          </a:xfrm>
        </p:spPr>
        <p:txBody>
          <a:bodyPr>
            <a:normAutofit fontScale="90000"/>
          </a:bodyPr>
          <a:lstStyle/>
          <a:p>
            <a:r>
              <a:rPr lang="en-GB" dirty="0"/>
              <a:t>Chemistry</a:t>
            </a:r>
          </a:p>
        </p:txBody>
      </p:sp>
      <p:sp>
        <p:nvSpPr>
          <p:cNvPr id="4" name="TextBox 3">
            <a:extLst>
              <a:ext uri="{FF2B5EF4-FFF2-40B4-BE49-F238E27FC236}">
                <a16:creationId xmlns:a16="http://schemas.microsoft.com/office/drawing/2014/main" id="{8ED3093B-7B64-9553-B98F-F62965BF12F3}"/>
              </a:ext>
            </a:extLst>
          </p:cNvPr>
          <p:cNvSpPr txBox="1"/>
          <p:nvPr/>
        </p:nvSpPr>
        <p:spPr>
          <a:xfrm>
            <a:off x="8095142" y="879636"/>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8"/>
            <a:ext cx="5391509" cy="1870312"/>
          </a:xfrm>
          <a:ln>
            <a:noFill/>
          </a:ln>
        </p:spPr>
        <p:txBody>
          <a:bodyPr>
            <a:normAutofit/>
          </a:bodyPr>
          <a:lstStyle/>
          <a:p>
            <a:r>
              <a:rPr lang="en-GB" b="1" u="sng" dirty="0"/>
              <a:t>Exams</a:t>
            </a:r>
          </a:p>
          <a:p>
            <a:pPr algn="l"/>
            <a:r>
              <a:rPr lang="en-GB" sz="1300" dirty="0"/>
              <a:t>Chemistry Paper 1 – 17</a:t>
            </a:r>
            <a:r>
              <a:rPr lang="en-GB" sz="1300" baseline="30000" dirty="0"/>
              <a:t>th</a:t>
            </a:r>
            <a:r>
              <a:rPr lang="en-GB" sz="1300" dirty="0"/>
              <a:t> May 2024 (am) – 1 hour 45 minutes</a:t>
            </a:r>
          </a:p>
          <a:p>
            <a:pPr algn="l"/>
            <a:r>
              <a:rPr lang="en-GB" sz="1300" dirty="0"/>
              <a:t>Chemistry Paper 2 – 11</a:t>
            </a:r>
            <a:r>
              <a:rPr lang="en-GB" sz="1300" baseline="30000" dirty="0"/>
              <a:t>th</a:t>
            </a:r>
            <a:r>
              <a:rPr lang="en-GB" sz="1300" dirty="0"/>
              <a:t> June 2024 (am) – 1 hour 45 minutes</a:t>
            </a:r>
          </a:p>
        </p:txBody>
      </p:sp>
      <p:sp>
        <p:nvSpPr>
          <p:cNvPr id="7" name="TextBox 6">
            <a:extLst>
              <a:ext uri="{FF2B5EF4-FFF2-40B4-BE49-F238E27FC236}">
                <a16:creationId xmlns:a16="http://schemas.microsoft.com/office/drawing/2014/main" id="{ED314945-8F50-1143-3A14-C0083E0498EF}"/>
              </a:ext>
            </a:extLst>
          </p:cNvPr>
          <p:cNvSpPr txBox="1"/>
          <p:nvPr/>
        </p:nvSpPr>
        <p:spPr>
          <a:xfrm>
            <a:off x="-3" y="3496900"/>
            <a:ext cx="5391510" cy="1384995"/>
          </a:xfrm>
          <a:prstGeom prst="rect">
            <a:avLst/>
          </a:prstGeom>
          <a:noFill/>
        </p:spPr>
        <p:txBody>
          <a:bodyPr wrap="square" rtlCol="0">
            <a:spAutoFit/>
          </a:bodyPr>
          <a:lstStyle/>
          <a:p>
            <a:pPr algn="ctr"/>
            <a:r>
              <a:rPr lang="en-GB" sz="2400" b="1" u="sng" dirty="0"/>
              <a:t>Topics in each exam</a:t>
            </a:r>
          </a:p>
          <a:p>
            <a:pPr marL="171450" indent="-171450">
              <a:buFont typeface="Arial" panose="020B0604020202020204" pitchFamily="34" charset="0"/>
              <a:buChar char="•"/>
            </a:pPr>
            <a:r>
              <a:rPr lang="en-GB" sz="1200" dirty="0"/>
              <a:t>Chemistry Paper 1 – Atomic structure and the periodic table, bonding, structure and the properties of matter, quantitative chemistry, chemical changes and energy changes.</a:t>
            </a:r>
          </a:p>
          <a:p>
            <a:pPr marL="171450" indent="-171450">
              <a:buFont typeface="Arial" panose="020B0604020202020204" pitchFamily="34" charset="0"/>
              <a:buChar char="•"/>
            </a:pPr>
            <a:r>
              <a:rPr lang="en-GB" sz="1200" dirty="0"/>
              <a:t>Chemistry Paper 2 – Chemical changes, organic chemistry, chemical analysis, chemistry of the atmosphere and using resources.</a:t>
            </a: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7" y="3496900"/>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r>
              <a:rPr lang="en-GB" sz="1200" dirty="0">
                <a:effectLst/>
                <a:ea typeface="Arial Unicode MS"/>
              </a:rPr>
              <a:t>Use the resources regularly and group together topics that will be in the same exam paper.</a:t>
            </a:r>
          </a:p>
          <a:p>
            <a:pPr marL="171450" indent="-1714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6114009" y="3151339"/>
            <a:ext cx="1479572" cy="276999"/>
          </a:xfrm>
          <a:prstGeom prst="rect">
            <a:avLst/>
          </a:prstGeom>
          <a:noFill/>
        </p:spPr>
        <p:txBody>
          <a:bodyPr wrap="none" rtlCol="0">
            <a:spAutoFit/>
          </a:bodyPr>
          <a:lstStyle/>
          <a:p>
            <a:r>
              <a:rPr lang="en-GB" sz="1200" dirty="0"/>
              <a:t>Primrose Kitten site</a:t>
            </a:r>
          </a:p>
        </p:txBody>
      </p:sp>
      <p:sp>
        <p:nvSpPr>
          <p:cNvPr id="15" name="TextBox 14">
            <a:extLst>
              <a:ext uri="{FF2B5EF4-FFF2-40B4-BE49-F238E27FC236}">
                <a16:creationId xmlns:a16="http://schemas.microsoft.com/office/drawing/2014/main" id="{D936B678-3562-A07A-5628-A36CEF6BA844}"/>
              </a:ext>
            </a:extLst>
          </p:cNvPr>
          <p:cNvSpPr txBox="1"/>
          <p:nvPr/>
        </p:nvSpPr>
        <p:spPr>
          <a:xfrm>
            <a:off x="8291617" y="3151340"/>
            <a:ext cx="995016" cy="276999"/>
          </a:xfrm>
          <a:prstGeom prst="rect">
            <a:avLst/>
          </a:prstGeom>
          <a:noFill/>
        </p:spPr>
        <p:txBody>
          <a:bodyPr wrap="none" rtlCol="0">
            <a:spAutoFit/>
          </a:bodyPr>
          <a:lstStyle/>
          <a:p>
            <a:r>
              <a:rPr lang="en-GB" sz="1200" dirty="0"/>
              <a:t>CGP Guides</a:t>
            </a:r>
          </a:p>
        </p:txBody>
      </p:sp>
      <p:sp>
        <p:nvSpPr>
          <p:cNvPr id="18" name="TextBox 17">
            <a:extLst>
              <a:ext uri="{FF2B5EF4-FFF2-40B4-BE49-F238E27FC236}">
                <a16:creationId xmlns:a16="http://schemas.microsoft.com/office/drawing/2014/main" id="{D7C9EB44-2656-2D5C-73D4-2F860BCE7583}"/>
              </a:ext>
            </a:extLst>
          </p:cNvPr>
          <p:cNvSpPr txBox="1"/>
          <p:nvPr/>
        </p:nvSpPr>
        <p:spPr>
          <a:xfrm>
            <a:off x="10369621" y="3149282"/>
            <a:ext cx="752001" cy="276999"/>
          </a:xfrm>
          <a:prstGeom prst="rect">
            <a:avLst/>
          </a:prstGeom>
          <a:noFill/>
        </p:spPr>
        <p:txBody>
          <a:bodyPr wrap="none" rtlCol="0">
            <a:spAutoFit/>
          </a:bodyPr>
          <a:lstStyle/>
          <a:p>
            <a:r>
              <a:rPr lang="en-GB" sz="1200" dirty="0"/>
              <a:t>YouTube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06399A9-984B-9457-D25A-74E42055C248}"/>
              </a:ext>
            </a:extLst>
          </p:cNvPr>
          <p:cNvPicPr>
            <a:picLocks noChangeAspect="1"/>
          </p:cNvPicPr>
          <p:nvPr/>
        </p:nvPicPr>
        <p:blipFill>
          <a:blip r:embed="rId3"/>
          <a:stretch>
            <a:fillRect/>
          </a:stretch>
        </p:blipFill>
        <p:spPr>
          <a:xfrm>
            <a:off x="6307971" y="2026767"/>
            <a:ext cx="1161541" cy="1168916"/>
          </a:xfrm>
          <a:prstGeom prst="rect">
            <a:avLst/>
          </a:prstGeom>
        </p:spPr>
      </p:pic>
      <p:pic>
        <p:nvPicPr>
          <p:cNvPr id="21" name="Picture 20">
            <a:extLst>
              <a:ext uri="{FF2B5EF4-FFF2-40B4-BE49-F238E27FC236}">
                <a16:creationId xmlns:a16="http://schemas.microsoft.com/office/drawing/2014/main" id="{07D2D0F9-540E-4D54-C940-121AADAF3560}"/>
              </a:ext>
            </a:extLst>
          </p:cNvPr>
          <p:cNvPicPr>
            <a:picLocks noChangeAspect="1"/>
          </p:cNvPicPr>
          <p:nvPr/>
        </p:nvPicPr>
        <p:blipFill>
          <a:blip r:embed="rId4"/>
          <a:stretch>
            <a:fillRect/>
          </a:stretch>
        </p:blipFill>
        <p:spPr>
          <a:xfrm>
            <a:off x="10152743" y="2026766"/>
            <a:ext cx="1180119" cy="1168916"/>
          </a:xfrm>
          <a:prstGeom prst="rect">
            <a:avLst/>
          </a:prstGeom>
        </p:spPr>
      </p:pic>
      <p:pic>
        <p:nvPicPr>
          <p:cNvPr id="11" name="Picture 10">
            <a:extLst>
              <a:ext uri="{FF2B5EF4-FFF2-40B4-BE49-F238E27FC236}">
                <a16:creationId xmlns:a16="http://schemas.microsoft.com/office/drawing/2014/main" id="{42A6E796-942F-F45A-804F-9ADAAD44DCBA}"/>
              </a:ext>
            </a:extLst>
          </p:cNvPr>
          <p:cNvPicPr>
            <a:picLocks noChangeAspect="1"/>
          </p:cNvPicPr>
          <p:nvPr/>
        </p:nvPicPr>
        <p:blipFill>
          <a:blip r:embed="rId5"/>
          <a:stretch>
            <a:fillRect/>
          </a:stretch>
        </p:blipFill>
        <p:spPr>
          <a:xfrm>
            <a:off x="8217519" y="2029729"/>
            <a:ext cx="1187217" cy="1165953"/>
          </a:xfrm>
          <a:prstGeom prst="rect">
            <a:avLst/>
          </a:prstGeom>
        </p:spPr>
      </p:pic>
      <p:sp>
        <p:nvSpPr>
          <p:cNvPr id="10" name="TextBox 9">
            <a:extLst>
              <a:ext uri="{FF2B5EF4-FFF2-40B4-BE49-F238E27FC236}">
                <a16:creationId xmlns:a16="http://schemas.microsoft.com/office/drawing/2014/main" id="{578B5FDE-2B77-67B1-D559-71A9C75B8EF3}"/>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429377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5069457" y="44823"/>
            <a:ext cx="9144000" cy="859883"/>
          </a:xfrm>
        </p:spPr>
        <p:txBody>
          <a:bodyPr>
            <a:normAutofit fontScale="90000"/>
          </a:bodyPr>
          <a:lstStyle/>
          <a:p>
            <a:r>
              <a:rPr lang="en-GB" dirty="0"/>
              <a:t>Physics</a:t>
            </a:r>
          </a:p>
        </p:txBody>
      </p:sp>
      <p:sp>
        <p:nvSpPr>
          <p:cNvPr id="4" name="TextBox 3">
            <a:extLst>
              <a:ext uri="{FF2B5EF4-FFF2-40B4-BE49-F238E27FC236}">
                <a16:creationId xmlns:a16="http://schemas.microsoft.com/office/drawing/2014/main" id="{8ED3093B-7B64-9553-B98F-F62965BF12F3}"/>
              </a:ext>
            </a:extLst>
          </p:cNvPr>
          <p:cNvSpPr txBox="1"/>
          <p:nvPr/>
        </p:nvSpPr>
        <p:spPr>
          <a:xfrm>
            <a:off x="8449966" y="904706"/>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8"/>
            <a:ext cx="5391509" cy="1870312"/>
          </a:xfrm>
          <a:ln>
            <a:noFill/>
          </a:ln>
        </p:spPr>
        <p:txBody>
          <a:bodyPr>
            <a:normAutofit/>
          </a:bodyPr>
          <a:lstStyle/>
          <a:p>
            <a:r>
              <a:rPr lang="en-GB" b="1" u="sng" dirty="0"/>
              <a:t>Exams</a:t>
            </a:r>
          </a:p>
          <a:p>
            <a:pPr algn="l"/>
            <a:r>
              <a:rPr lang="en-GB" sz="1300" dirty="0"/>
              <a:t>Physics Paper 1 – 22</a:t>
            </a:r>
            <a:r>
              <a:rPr lang="en-GB" sz="1300" baseline="30000" dirty="0"/>
              <a:t>nd</a:t>
            </a:r>
            <a:r>
              <a:rPr lang="en-GB" sz="1300" dirty="0"/>
              <a:t> May 2024 (am) – 1 hour 45 minutes</a:t>
            </a:r>
          </a:p>
          <a:p>
            <a:pPr algn="l"/>
            <a:r>
              <a:rPr lang="en-GB" sz="1300" dirty="0"/>
              <a:t>Physics Paper 2 – 14</a:t>
            </a:r>
            <a:r>
              <a:rPr lang="en-GB" sz="1300" baseline="30000" dirty="0"/>
              <a:t>th</a:t>
            </a:r>
            <a:r>
              <a:rPr lang="en-GB" sz="1300" dirty="0"/>
              <a:t> June 2024 (pm) – 1 hour 45 minutes</a:t>
            </a:r>
            <a:endParaRPr lang="en-GB" sz="2600" dirty="0"/>
          </a:p>
        </p:txBody>
      </p:sp>
      <p:sp>
        <p:nvSpPr>
          <p:cNvPr id="7" name="TextBox 6">
            <a:extLst>
              <a:ext uri="{FF2B5EF4-FFF2-40B4-BE49-F238E27FC236}">
                <a16:creationId xmlns:a16="http://schemas.microsoft.com/office/drawing/2014/main" id="{ED314945-8F50-1143-3A14-C0083E0498EF}"/>
              </a:ext>
            </a:extLst>
          </p:cNvPr>
          <p:cNvSpPr txBox="1"/>
          <p:nvPr/>
        </p:nvSpPr>
        <p:spPr>
          <a:xfrm>
            <a:off x="-3" y="3496900"/>
            <a:ext cx="5391510" cy="1015663"/>
          </a:xfrm>
          <a:prstGeom prst="rect">
            <a:avLst/>
          </a:prstGeom>
          <a:noFill/>
        </p:spPr>
        <p:txBody>
          <a:bodyPr wrap="square" rtlCol="0">
            <a:spAutoFit/>
          </a:bodyPr>
          <a:lstStyle/>
          <a:p>
            <a:pPr algn="ctr"/>
            <a:r>
              <a:rPr lang="en-GB" sz="2400" b="1" u="sng" dirty="0"/>
              <a:t>Topics in each exam</a:t>
            </a:r>
          </a:p>
          <a:p>
            <a:pPr marL="171450" indent="-171450">
              <a:buFont typeface="Arial" panose="020B0604020202020204" pitchFamily="34" charset="0"/>
              <a:buChar char="•"/>
            </a:pPr>
            <a:r>
              <a:rPr lang="en-GB" sz="1200" dirty="0"/>
              <a:t>Physics Paper 1 – Energy, electricity, particle model of matter and atomic structure.</a:t>
            </a:r>
          </a:p>
          <a:p>
            <a:pPr marL="171450" indent="-171450">
              <a:buFont typeface="Arial" panose="020B0604020202020204" pitchFamily="34" charset="0"/>
              <a:buChar char="•"/>
            </a:pPr>
            <a:r>
              <a:rPr lang="en-GB" sz="1200" dirty="0"/>
              <a:t>Physics Paper 2 – Forces, waves, magnetism and electromagnetism. </a:t>
            </a: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7" y="3496900"/>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r>
              <a:rPr lang="en-GB" sz="1200" dirty="0">
                <a:effectLst/>
                <a:ea typeface="Arial Unicode MS"/>
              </a:rPr>
              <a:t>Use the resources regularly and group together topics that will be in the same exam paper.</a:t>
            </a:r>
          </a:p>
          <a:p>
            <a:pPr marL="171450" indent="-1714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6114009" y="3151339"/>
            <a:ext cx="1479572" cy="276999"/>
          </a:xfrm>
          <a:prstGeom prst="rect">
            <a:avLst/>
          </a:prstGeom>
          <a:noFill/>
        </p:spPr>
        <p:txBody>
          <a:bodyPr wrap="none" rtlCol="0">
            <a:spAutoFit/>
          </a:bodyPr>
          <a:lstStyle/>
          <a:p>
            <a:r>
              <a:rPr lang="en-GB" sz="1200" dirty="0"/>
              <a:t>Primrose Kitten site</a:t>
            </a:r>
          </a:p>
        </p:txBody>
      </p:sp>
      <p:sp>
        <p:nvSpPr>
          <p:cNvPr id="15" name="TextBox 14">
            <a:extLst>
              <a:ext uri="{FF2B5EF4-FFF2-40B4-BE49-F238E27FC236}">
                <a16:creationId xmlns:a16="http://schemas.microsoft.com/office/drawing/2014/main" id="{D936B678-3562-A07A-5628-A36CEF6BA844}"/>
              </a:ext>
            </a:extLst>
          </p:cNvPr>
          <p:cNvSpPr txBox="1"/>
          <p:nvPr/>
        </p:nvSpPr>
        <p:spPr>
          <a:xfrm>
            <a:off x="8291617" y="3151340"/>
            <a:ext cx="995016" cy="276999"/>
          </a:xfrm>
          <a:prstGeom prst="rect">
            <a:avLst/>
          </a:prstGeom>
          <a:noFill/>
        </p:spPr>
        <p:txBody>
          <a:bodyPr wrap="none" rtlCol="0">
            <a:spAutoFit/>
          </a:bodyPr>
          <a:lstStyle/>
          <a:p>
            <a:r>
              <a:rPr lang="en-GB" sz="1200" dirty="0"/>
              <a:t>CGP Guides</a:t>
            </a:r>
          </a:p>
        </p:txBody>
      </p:sp>
      <p:sp>
        <p:nvSpPr>
          <p:cNvPr id="18" name="TextBox 17">
            <a:extLst>
              <a:ext uri="{FF2B5EF4-FFF2-40B4-BE49-F238E27FC236}">
                <a16:creationId xmlns:a16="http://schemas.microsoft.com/office/drawing/2014/main" id="{D7C9EB44-2656-2D5C-73D4-2F860BCE7583}"/>
              </a:ext>
            </a:extLst>
          </p:cNvPr>
          <p:cNvSpPr txBox="1"/>
          <p:nvPr/>
        </p:nvSpPr>
        <p:spPr>
          <a:xfrm>
            <a:off x="10369621" y="3149282"/>
            <a:ext cx="752001" cy="276999"/>
          </a:xfrm>
          <a:prstGeom prst="rect">
            <a:avLst/>
          </a:prstGeom>
          <a:noFill/>
        </p:spPr>
        <p:txBody>
          <a:bodyPr wrap="none" rtlCol="0">
            <a:spAutoFit/>
          </a:bodyPr>
          <a:lstStyle/>
          <a:p>
            <a:r>
              <a:rPr lang="en-GB" sz="1200" dirty="0"/>
              <a:t>YouTube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06399A9-984B-9457-D25A-74E42055C248}"/>
              </a:ext>
            </a:extLst>
          </p:cNvPr>
          <p:cNvPicPr>
            <a:picLocks noChangeAspect="1"/>
          </p:cNvPicPr>
          <p:nvPr/>
        </p:nvPicPr>
        <p:blipFill>
          <a:blip r:embed="rId3"/>
          <a:stretch>
            <a:fillRect/>
          </a:stretch>
        </p:blipFill>
        <p:spPr>
          <a:xfrm>
            <a:off x="6307971" y="2026767"/>
            <a:ext cx="1161541" cy="1168916"/>
          </a:xfrm>
          <a:prstGeom prst="rect">
            <a:avLst/>
          </a:prstGeom>
        </p:spPr>
      </p:pic>
      <p:pic>
        <p:nvPicPr>
          <p:cNvPr id="21" name="Picture 20">
            <a:extLst>
              <a:ext uri="{FF2B5EF4-FFF2-40B4-BE49-F238E27FC236}">
                <a16:creationId xmlns:a16="http://schemas.microsoft.com/office/drawing/2014/main" id="{07D2D0F9-540E-4D54-C940-121AADAF3560}"/>
              </a:ext>
            </a:extLst>
          </p:cNvPr>
          <p:cNvPicPr>
            <a:picLocks noChangeAspect="1"/>
          </p:cNvPicPr>
          <p:nvPr/>
        </p:nvPicPr>
        <p:blipFill>
          <a:blip r:embed="rId4"/>
          <a:stretch>
            <a:fillRect/>
          </a:stretch>
        </p:blipFill>
        <p:spPr>
          <a:xfrm>
            <a:off x="10152743" y="2026766"/>
            <a:ext cx="1180119" cy="1168916"/>
          </a:xfrm>
          <a:prstGeom prst="rect">
            <a:avLst/>
          </a:prstGeom>
        </p:spPr>
      </p:pic>
      <p:pic>
        <p:nvPicPr>
          <p:cNvPr id="11" name="Picture 10">
            <a:extLst>
              <a:ext uri="{FF2B5EF4-FFF2-40B4-BE49-F238E27FC236}">
                <a16:creationId xmlns:a16="http://schemas.microsoft.com/office/drawing/2014/main" id="{086CE5C7-867F-065F-AAFF-32113E7E6342}"/>
              </a:ext>
            </a:extLst>
          </p:cNvPr>
          <p:cNvPicPr>
            <a:picLocks noChangeAspect="1"/>
          </p:cNvPicPr>
          <p:nvPr/>
        </p:nvPicPr>
        <p:blipFill>
          <a:blip r:embed="rId5"/>
          <a:stretch>
            <a:fillRect/>
          </a:stretch>
        </p:blipFill>
        <p:spPr>
          <a:xfrm>
            <a:off x="8227842" y="2027714"/>
            <a:ext cx="1189800" cy="1167968"/>
          </a:xfrm>
          <a:prstGeom prst="rect">
            <a:avLst/>
          </a:prstGeom>
        </p:spPr>
      </p:pic>
      <p:sp>
        <p:nvSpPr>
          <p:cNvPr id="10" name="TextBox 9">
            <a:extLst>
              <a:ext uri="{FF2B5EF4-FFF2-40B4-BE49-F238E27FC236}">
                <a16:creationId xmlns:a16="http://schemas.microsoft.com/office/drawing/2014/main" id="{2E1B600D-6CAF-1EFD-D190-DF4C9C3E61C2}"/>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327361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612256" y="-33387"/>
            <a:ext cx="9144000" cy="859883"/>
          </a:xfrm>
        </p:spPr>
        <p:txBody>
          <a:bodyPr>
            <a:normAutofit fontScale="90000"/>
          </a:bodyPr>
          <a:lstStyle/>
          <a:p>
            <a:r>
              <a:rPr lang="en-GB" dirty="0"/>
              <a:t>Geography</a:t>
            </a:r>
          </a:p>
        </p:txBody>
      </p:sp>
      <p:sp>
        <p:nvSpPr>
          <p:cNvPr id="4" name="TextBox 3">
            <a:extLst>
              <a:ext uri="{FF2B5EF4-FFF2-40B4-BE49-F238E27FC236}">
                <a16:creationId xmlns:a16="http://schemas.microsoft.com/office/drawing/2014/main" id="{8ED3093B-7B64-9553-B98F-F62965BF12F3}"/>
              </a:ext>
            </a:extLst>
          </p:cNvPr>
          <p:cNvSpPr txBox="1"/>
          <p:nvPr/>
        </p:nvSpPr>
        <p:spPr>
          <a:xfrm>
            <a:off x="7992765" y="826496"/>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Living with the Physical Environment – 17</a:t>
            </a:r>
            <a:r>
              <a:rPr lang="en-GB" sz="1200" baseline="30000" dirty="0"/>
              <a:t>th</a:t>
            </a:r>
            <a:r>
              <a:rPr lang="en-GB" sz="1200" dirty="0"/>
              <a:t> May 2024 (pm) – 1 hour 30 minutes</a:t>
            </a:r>
          </a:p>
          <a:p>
            <a:pPr algn="l"/>
            <a:r>
              <a:rPr lang="en-GB" sz="1200" dirty="0"/>
              <a:t>Paper 2 – Challenges in the Human Environment – 5</a:t>
            </a:r>
            <a:r>
              <a:rPr lang="en-GB" sz="1200" baseline="30000" dirty="0"/>
              <a:t>th</a:t>
            </a:r>
            <a:r>
              <a:rPr lang="en-GB" sz="1200" dirty="0"/>
              <a:t> June 2024 (am) – 1 hour 30 minutes</a:t>
            </a:r>
          </a:p>
          <a:p>
            <a:pPr algn="l"/>
            <a:r>
              <a:rPr lang="en-GB" sz="1200" dirty="0"/>
              <a:t>Paper 3 – Geographical Applications – 14</a:t>
            </a:r>
            <a:r>
              <a:rPr lang="en-GB" sz="1200" baseline="30000" dirty="0"/>
              <a:t>th</a:t>
            </a:r>
            <a:r>
              <a:rPr lang="en-GB" sz="1200" dirty="0"/>
              <a:t> June 2024 (am) – 1 hour 30 minutes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3231654"/>
          </a:xfrm>
          <a:prstGeom prst="rect">
            <a:avLst/>
          </a:prstGeom>
          <a:noFill/>
        </p:spPr>
        <p:txBody>
          <a:bodyPr wrap="square" rtlCol="0">
            <a:spAutoFit/>
          </a:bodyPr>
          <a:lstStyle/>
          <a:p>
            <a:pPr algn="ctr"/>
            <a:r>
              <a:rPr lang="en-GB" sz="2400" b="1" u="sng" dirty="0"/>
              <a:t>Topics in each exam</a:t>
            </a:r>
          </a:p>
          <a:p>
            <a:r>
              <a:rPr lang="en-US" sz="1200" b="1" dirty="0">
                <a:effectLst/>
                <a:ea typeface="Arial Unicode MS"/>
              </a:rPr>
              <a:t>Paper One</a:t>
            </a:r>
            <a:r>
              <a:rPr lang="en-US" sz="1200" dirty="0">
                <a:effectLst/>
                <a:ea typeface="Arial Unicode MS"/>
              </a:rPr>
              <a:t> </a:t>
            </a:r>
            <a:br>
              <a:rPr lang="en-US" sz="1200" dirty="0">
                <a:effectLst/>
                <a:ea typeface="Arial Unicode MS"/>
              </a:rPr>
            </a:br>
            <a:r>
              <a:rPr lang="en-US" sz="1200" dirty="0">
                <a:effectLst/>
                <a:ea typeface="Arial Unicode MS"/>
              </a:rPr>
              <a:t>Natural Hazards (Tectonics, Weather and Climate Change)</a:t>
            </a:r>
            <a:endParaRPr lang="en-GB" sz="1200" dirty="0">
              <a:effectLst/>
              <a:ea typeface="Arial Unicode MS"/>
            </a:endParaRPr>
          </a:p>
          <a:p>
            <a:r>
              <a:rPr lang="en-US" sz="1200" dirty="0">
                <a:effectLst/>
                <a:ea typeface="Arial Unicode MS"/>
              </a:rPr>
              <a:t>Living World (Ecosystems, Tropical Rainforests and Hot Deserts)</a:t>
            </a:r>
            <a:endParaRPr lang="en-GB" sz="1200" dirty="0">
              <a:effectLst/>
              <a:ea typeface="Arial Unicode MS"/>
            </a:endParaRPr>
          </a:p>
          <a:p>
            <a:r>
              <a:rPr lang="en-US" sz="1200" dirty="0">
                <a:effectLst/>
                <a:ea typeface="Arial Unicode MS"/>
              </a:rPr>
              <a:t>River Landscapes of the UK</a:t>
            </a:r>
            <a:endParaRPr lang="en-GB" sz="1200" dirty="0">
              <a:effectLst/>
              <a:ea typeface="Arial Unicode MS"/>
            </a:endParaRPr>
          </a:p>
          <a:p>
            <a:r>
              <a:rPr lang="en-US" sz="1200" dirty="0">
                <a:effectLst/>
                <a:ea typeface="Arial Unicode MS"/>
              </a:rPr>
              <a:t>Coastal Landscapes of the UK</a:t>
            </a:r>
            <a:endParaRPr lang="en-GB" sz="1200" dirty="0">
              <a:effectLst/>
              <a:ea typeface="Arial Unicode MS"/>
            </a:endParaRPr>
          </a:p>
          <a:p>
            <a:r>
              <a:rPr lang="en-US" sz="1200" dirty="0">
                <a:effectLst/>
                <a:ea typeface="Arial Unicode MS"/>
              </a:rPr>
              <a:t> </a:t>
            </a:r>
            <a:endParaRPr lang="en-GB" sz="1200" dirty="0">
              <a:effectLst/>
              <a:ea typeface="Arial Unicode MS"/>
            </a:endParaRPr>
          </a:p>
          <a:p>
            <a:r>
              <a:rPr lang="en-US" sz="1200" b="1" dirty="0">
                <a:effectLst/>
                <a:ea typeface="Arial Unicode MS"/>
              </a:rPr>
              <a:t>Paper Two</a:t>
            </a:r>
            <a:endParaRPr lang="en-GB" sz="1200" dirty="0">
              <a:effectLst/>
              <a:ea typeface="Arial Unicode MS"/>
            </a:endParaRPr>
          </a:p>
          <a:p>
            <a:r>
              <a:rPr lang="en-US" sz="1200" dirty="0">
                <a:effectLst/>
                <a:ea typeface="Arial Unicode MS"/>
              </a:rPr>
              <a:t>Urban Issues and Challenges (Manchester and Rio De </a:t>
            </a:r>
            <a:r>
              <a:rPr lang="en-US" sz="1200" dirty="0" err="1">
                <a:effectLst/>
                <a:ea typeface="Arial Unicode MS"/>
              </a:rPr>
              <a:t>Janiero</a:t>
            </a:r>
            <a:r>
              <a:rPr lang="en-US" sz="1200" dirty="0">
                <a:effectLst/>
                <a:ea typeface="Arial Unicode MS"/>
              </a:rPr>
              <a:t>)</a:t>
            </a:r>
            <a:endParaRPr lang="en-GB" sz="1200" dirty="0">
              <a:effectLst/>
              <a:ea typeface="Arial Unicode MS"/>
            </a:endParaRPr>
          </a:p>
          <a:p>
            <a:r>
              <a:rPr lang="en-US" sz="1200" dirty="0">
                <a:effectLst/>
                <a:ea typeface="Arial Unicode MS"/>
              </a:rPr>
              <a:t>Changing Economic World (UK and Nigeria) </a:t>
            </a:r>
            <a:endParaRPr lang="en-GB" sz="1200" dirty="0">
              <a:effectLst/>
              <a:ea typeface="Arial Unicode MS"/>
            </a:endParaRPr>
          </a:p>
          <a:p>
            <a:r>
              <a:rPr lang="en-US" sz="1200" dirty="0">
                <a:effectLst/>
                <a:ea typeface="Arial Unicode MS"/>
              </a:rPr>
              <a:t>Resource Management (Focus on Energy)</a:t>
            </a:r>
            <a:endParaRPr lang="en-GB" sz="1200" dirty="0">
              <a:effectLst/>
              <a:ea typeface="Arial Unicode MS"/>
            </a:endParaRPr>
          </a:p>
          <a:p>
            <a:r>
              <a:rPr lang="en-US" sz="1200" dirty="0">
                <a:effectLst/>
                <a:ea typeface="Arial Unicode MS"/>
              </a:rPr>
              <a:t> </a:t>
            </a:r>
            <a:endParaRPr lang="en-GB" sz="1200" dirty="0">
              <a:effectLst/>
              <a:ea typeface="Arial Unicode MS"/>
            </a:endParaRPr>
          </a:p>
          <a:p>
            <a:r>
              <a:rPr lang="en-US" sz="1200" b="1" dirty="0">
                <a:effectLst/>
                <a:ea typeface="Arial Unicode MS"/>
              </a:rPr>
              <a:t>Paper Three</a:t>
            </a:r>
            <a:endParaRPr lang="en-GB" sz="1200" dirty="0">
              <a:effectLst/>
              <a:ea typeface="Arial Unicode MS"/>
            </a:endParaRPr>
          </a:p>
          <a:p>
            <a:r>
              <a:rPr lang="en-US" sz="1200" dirty="0">
                <a:effectLst/>
                <a:ea typeface="Arial Unicode MS"/>
              </a:rPr>
              <a:t>Pre-release (Available April 2024)</a:t>
            </a:r>
            <a:endParaRPr lang="en-GB" sz="1200" dirty="0">
              <a:effectLst/>
              <a:ea typeface="Arial Unicode MS"/>
            </a:endParaRPr>
          </a:p>
          <a:p>
            <a:r>
              <a:rPr lang="en-US" sz="1200" dirty="0">
                <a:effectLst/>
                <a:ea typeface="Arial Unicode MS"/>
              </a:rPr>
              <a:t>Unseen Fieldwork</a:t>
            </a:r>
            <a:endParaRPr lang="en-GB" sz="1200" dirty="0">
              <a:effectLst/>
              <a:ea typeface="Arial Unicode MS"/>
            </a:endParaRPr>
          </a:p>
          <a:p>
            <a:r>
              <a:rPr lang="en-US" sz="1200" dirty="0">
                <a:effectLst/>
                <a:ea typeface="Arial Unicode MS"/>
              </a:rPr>
              <a:t>Own Fieldwork (New Islington and Weir at Burrs Country Park)</a:t>
            </a:r>
            <a:endParaRPr lang="en-GB" sz="1200" dirty="0">
              <a:effectLst/>
              <a:ea typeface="Arial Unicode MS"/>
            </a:endParaRP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US" sz="1200" dirty="0">
                <a:effectLst/>
                <a:ea typeface="Arial Unicode MS"/>
              </a:rPr>
              <a:t>Paper 1 – Answer questions 1, 2, 3 and 4 – Do not answer question 5 (Glacial Landscapes)</a:t>
            </a:r>
            <a:endParaRPr lang="en-GB" sz="1200" dirty="0">
              <a:effectLst/>
              <a:ea typeface="Arial Unicode MS"/>
            </a:endParaRPr>
          </a:p>
          <a:p>
            <a:pPr algn="l"/>
            <a:r>
              <a:rPr lang="en-US" sz="1200" dirty="0">
                <a:effectLst/>
                <a:ea typeface="Arial Unicode MS"/>
              </a:rPr>
              <a:t>Paper 2 – Answer questions 1, 2, 3 and 4 or 5 or 6</a:t>
            </a:r>
            <a:endParaRPr lang="en-GB" sz="1200" dirty="0">
              <a:effectLst/>
              <a:ea typeface="Arial Unicode MS"/>
            </a:endParaRPr>
          </a:p>
          <a:p>
            <a:pPr algn="l"/>
            <a:r>
              <a:rPr lang="en-US" sz="1200" dirty="0">
                <a:effectLst/>
                <a:ea typeface="Arial Unicode MS"/>
              </a:rPr>
              <a:t>Paper 3 – Answer all questions.</a:t>
            </a:r>
            <a:endParaRPr lang="en-GB" sz="1200" dirty="0">
              <a:effectLst/>
              <a:ea typeface="Arial Unicode MS"/>
            </a:endParaRPr>
          </a:p>
          <a:p>
            <a:pPr marL="171450" indent="-171450" algn="l">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7911165" y="3154255"/>
            <a:ext cx="2063065" cy="276999"/>
          </a:xfrm>
          <a:prstGeom prst="rect">
            <a:avLst/>
          </a:prstGeom>
          <a:noFill/>
        </p:spPr>
        <p:txBody>
          <a:bodyPr wrap="none" rtlCol="0">
            <a:spAutoFit/>
          </a:bodyPr>
          <a:lstStyle/>
          <a:p>
            <a:r>
              <a:rPr lang="en-GB" sz="1200" dirty="0"/>
              <a:t>CGP Guides and Workbooks</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C5A0F60-8BF9-52E4-E0B5-1DFAF4BBDB33}"/>
              </a:ext>
            </a:extLst>
          </p:cNvPr>
          <p:cNvPicPr>
            <a:picLocks noChangeAspect="1"/>
          </p:cNvPicPr>
          <p:nvPr/>
        </p:nvPicPr>
        <p:blipFill>
          <a:blip r:embed="rId3"/>
          <a:stretch>
            <a:fillRect/>
          </a:stretch>
        </p:blipFill>
        <p:spPr>
          <a:xfrm>
            <a:off x="8369560" y="1997560"/>
            <a:ext cx="1146274" cy="1156695"/>
          </a:xfrm>
          <a:prstGeom prst="rect">
            <a:avLst/>
          </a:prstGeom>
        </p:spPr>
      </p:pic>
      <p:sp>
        <p:nvSpPr>
          <p:cNvPr id="10" name="TextBox 9">
            <a:extLst>
              <a:ext uri="{FF2B5EF4-FFF2-40B4-BE49-F238E27FC236}">
                <a16:creationId xmlns:a16="http://schemas.microsoft.com/office/drawing/2014/main" id="{AC8ECFA5-148F-6A12-75C5-F5D0166EDF74}"/>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344303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950780" y="13494"/>
            <a:ext cx="9144000" cy="859883"/>
          </a:xfrm>
        </p:spPr>
        <p:txBody>
          <a:bodyPr>
            <a:normAutofit fontScale="90000"/>
          </a:bodyPr>
          <a:lstStyle/>
          <a:p>
            <a:r>
              <a:rPr lang="en-GB" dirty="0"/>
              <a:t>History</a:t>
            </a:r>
          </a:p>
        </p:txBody>
      </p:sp>
      <p:sp>
        <p:nvSpPr>
          <p:cNvPr id="4" name="TextBox 3">
            <a:extLst>
              <a:ext uri="{FF2B5EF4-FFF2-40B4-BE49-F238E27FC236}">
                <a16:creationId xmlns:a16="http://schemas.microsoft.com/office/drawing/2014/main" id="{8ED3093B-7B64-9553-B98F-F62965BF12F3}"/>
              </a:ext>
            </a:extLst>
          </p:cNvPr>
          <p:cNvSpPr txBox="1"/>
          <p:nvPr/>
        </p:nvSpPr>
        <p:spPr>
          <a:xfrm>
            <a:off x="8331289" y="873377"/>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15</a:t>
            </a:r>
            <a:r>
              <a:rPr lang="en-GB" sz="1200" baseline="30000" dirty="0"/>
              <a:t>th</a:t>
            </a:r>
            <a:r>
              <a:rPr lang="en-GB" sz="1200" dirty="0"/>
              <a:t> May 2024 (am) – 2 hours</a:t>
            </a:r>
          </a:p>
          <a:p>
            <a:pPr algn="l"/>
            <a:r>
              <a:rPr lang="en-GB" sz="1200" dirty="0"/>
              <a:t>Paper 2 – 4</a:t>
            </a:r>
            <a:r>
              <a:rPr lang="en-GB" sz="1200" baseline="30000" dirty="0"/>
              <a:t>th</a:t>
            </a:r>
            <a:r>
              <a:rPr lang="en-GB" sz="1200" dirty="0"/>
              <a:t> June 2024 (am) – 2 hours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754326"/>
          </a:xfrm>
          <a:prstGeom prst="rect">
            <a:avLst/>
          </a:prstGeom>
          <a:noFill/>
        </p:spPr>
        <p:txBody>
          <a:bodyPr wrap="square" rtlCol="0">
            <a:spAutoFit/>
          </a:bodyPr>
          <a:lstStyle/>
          <a:p>
            <a:pPr algn="ctr"/>
            <a:r>
              <a:rPr lang="en-GB" sz="2400" b="1" u="sng" dirty="0"/>
              <a:t>Topics in each exam</a:t>
            </a:r>
          </a:p>
          <a:p>
            <a:r>
              <a:rPr lang="en-US" sz="1200" b="1" u="sng" dirty="0">
                <a:effectLst/>
                <a:ea typeface="Arial Unicode MS"/>
              </a:rPr>
              <a:t>Paper 1</a:t>
            </a:r>
            <a:r>
              <a:rPr lang="en-US" sz="1200" dirty="0">
                <a:effectLst/>
                <a:ea typeface="Arial Unicode MS"/>
              </a:rPr>
              <a:t> </a:t>
            </a:r>
            <a:br>
              <a:rPr lang="en-US" sz="1200" dirty="0">
                <a:effectLst/>
                <a:ea typeface="Arial Unicode MS"/>
              </a:rPr>
            </a:br>
            <a:r>
              <a:rPr lang="en-US" sz="1200" dirty="0">
                <a:effectLst/>
                <a:ea typeface="Arial Unicode MS"/>
              </a:rPr>
              <a:t>Section AD: America, 1920-1973: Opportunity and inequality </a:t>
            </a:r>
            <a:endParaRPr lang="en-GB" sz="1200" dirty="0">
              <a:effectLst/>
              <a:ea typeface="Arial Unicode MS"/>
            </a:endParaRPr>
          </a:p>
          <a:p>
            <a:r>
              <a:rPr lang="en-US" sz="1200" dirty="0">
                <a:effectLst/>
                <a:ea typeface="Arial Unicode MS"/>
              </a:rPr>
              <a:t>Section BB: Conflict and tension – The inter-war years, 1918-1939 1</a:t>
            </a:r>
            <a:endParaRPr lang="en-GB" sz="1200" dirty="0">
              <a:effectLst/>
              <a:ea typeface="Arial Unicode MS"/>
            </a:endParaRPr>
          </a:p>
          <a:p>
            <a:r>
              <a:rPr lang="en-US" sz="1200" b="1" u="none" strike="noStrike" dirty="0">
                <a:effectLst/>
                <a:ea typeface="Arial Unicode MS"/>
              </a:rPr>
              <a:t> </a:t>
            </a:r>
            <a:endParaRPr lang="en-GB" sz="1200" dirty="0">
              <a:effectLst/>
              <a:ea typeface="Arial Unicode MS"/>
            </a:endParaRPr>
          </a:p>
          <a:p>
            <a:r>
              <a:rPr lang="en-US" sz="1200" b="1" u="sng" dirty="0">
                <a:effectLst/>
                <a:ea typeface="Arial Unicode MS"/>
              </a:rPr>
              <a:t>Paper 2 </a:t>
            </a:r>
            <a:endParaRPr lang="en-GB" sz="1200" dirty="0">
              <a:effectLst/>
              <a:ea typeface="Arial Unicode MS"/>
            </a:endParaRPr>
          </a:p>
          <a:p>
            <a:r>
              <a:rPr lang="en-US" sz="1200" dirty="0">
                <a:effectLst/>
                <a:ea typeface="Arial Unicode MS"/>
              </a:rPr>
              <a:t>Section AB: Britain: Power and the people: c1170 to the present day</a:t>
            </a:r>
            <a:endParaRPr lang="en-GB" sz="1200" dirty="0">
              <a:effectLst/>
              <a:ea typeface="Arial Unicode MS"/>
            </a:endParaRPr>
          </a:p>
          <a:p>
            <a:r>
              <a:rPr lang="en-US" sz="1200" dirty="0">
                <a:effectLst/>
                <a:ea typeface="Arial Unicode MS"/>
              </a:rPr>
              <a:t>Section BC: Elizabethan England, c1568-1603</a:t>
            </a:r>
            <a:endParaRPr lang="en-GB" sz="1200" dirty="0">
              <a:effectLst/>
              <a:ea typeface="Arial Unicode MS"/>
            </a:endParaRP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US" sz="1200" dirty="0">
                <a:effectLst/>
                <a:latin typeface="Times New Roman" panose="02020603050405020304" pitchFamily="18" charset="0"/>
                <a:ea typeface="Arial Unicode MS"/>
              </a:rPr>
              <a:t>Always answer the largest mark questions first.</a:t>
            </a:r>
            <a:endParaRPr lang="en-GB" sz="1200" dirty="0">
              <a:effectLst/>
              <a:latin typeface="Times New Roman" panose="02020603050405020304" pitchFamily="18" charset="0"/>
              <a:ea typeface="Arial Unicode MS"/>
            </a:endParaRPr>
          </a:p>
          <a:p>
            <a:pPr algn="l"/>
            <a:r>
              <a:rPr lang="en-US" sz="1200" dirty="0">
                <a:effectLst/>
                <a:latin typeface="Times New Roman" panose="02020603050405020304" pitchFamily="18" charset="0"/>
                <a:ea typeface="Arial Unicode MS"/>
              </a:rPr>
              <a:t>Ensure you revise Drake’s Circumnavigation, as you will be getting a 16 mark question on this that is worth 10% of your final mark.</a:t>
            </a:r>
            <a:endParaRPr lang="en-GB" sz="1200" dirty="0">
              <a:effectLst/>
              <a:latin typeface="Times New Roman" panose="02020603050405020304" pitchFamily="18" charset="0"/>
              <a:ea typeface="Arial Unicode MS"/>
            </a:endParaRPr>
          </a:p>
          <a:p>
            <a:pPr marL="171450" indent="-171450">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6559356" y="3167481"/>
            <a:ext cx="2063065" cy="276999"/>
          </a:xfrm>
          <a:prstGeom prst="rect">
            <a:avLst/>
          </a:prstGeom>
          <a:noFill/>
        </p:spPr>
        <p:txBody>
          <a:bodyPr wrap="none" rtlCol="0">
            <a:spAutoFit/>
          </a:bodyPr>
          <a:lstStyle/>
          <a:p>
            <a:r>
              <a:rPr lang="en-GB" sz="1200" dirty="0"/>
              <a:t>CGP Guides and Workbooks</a:t>
            </a:r>
          </a:p>
        </p:txBody>
      </p:sp>
      <p:sp>
        <p:nvSpPr>
          <p:cNvPr id="18" name="TextBox 17">
            <a:extLst>
              <a:ext uri="{FF2B5EF4-FFF2-40B4-BE49-F238E27FC236}">
                <a16:creationId xmlns:a16="http://schemas.microsoft.com/office/drawing/2014/main" id="{D7C9EB44-2656-2D5C-73D4-2F860BCE7583}"/>
              </a:ext>
            </a:extLst>
          </p:cNvPr>
          <p:cNvSpPr txBox="1"/>
          <p:nvPr/>
        </p:nvSpPr>
        <p:spPr>
          <a:xfrm>
            <a:off x="8887168" y="3162508"/>
            <a:ext cx="2365969" cy="276999"/>
          </a:xfrm>
          <a:prstGeom prst="rect">
            <a:avLst/>
          </a:prstGeom>
          <a:noFill/>
        </p:spPr>
        <p:txBody>
          <a:bodyPr wrap="none" rtlCol="0">
            <a:spAutoFit/>
          </a:bodyPr>
          <a:lstStyle/>
          <a:p>
            <a:r>
              <a:rPr lang="en-GB" sz="1200" dirty="0" err="1"/>
              <a:t>Heys</a:t>
            </a:r>
            <a:r>
              <a:rPr lang="en-GB" sz="1200" dirty="0"/>
              <a:t> Paper Two Revision Booklet</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5B3B9B8-1457-5601-EC1B-9ADAF2AFC68D}"/>
              </a:ext>
            </a:extLst>
          </p:cNvPr>
          <p:cNvPicPr>
            <a:picLocks noChangeAspect="1"/>
          </p:cNvPicPr>
          <p:nvPr/>
        </p:nvPicPr>
        <p:blipFill>
          <a:blip r:embed="rId3"/>
          <a:stretch>
            <a:fillRect/>
          </a:stretch>
        </p:blipFill>
        <p:spPr>
          <a:xfrm>
            <a:off x="9704209" y="2088043"/>
            <a:ext cx="963791" cy="966651"/>
          </a:xfrm>
          <a:prstGeom prst="rect">
            <a:avLst/>
          </a:prstGeom>
        </p:spPr>
      </p:pic>
      <p:pic>
        <p:nvPicPr>
          <p:cNvPr id="21" name="Picture 20">
            <a:extLst>
              <a:ext uri="{FF2B5EF4-FFF2-40B4-BE49-F238E27FC236}">
                <a16:creationId xmlns:a16="http://schemas.microsoft.com/office/drawing/2014/main" id="{818C13C8-368D-A71C-C258-0FFE641F90AB}"/>
              </a:ext>
            </a:extLst>
          </p:cNvPr>
          <p:cNvPicPr>
            <a:picLocks noChangeAspect="1"/>
          </p:cNvPicPr>
          <p:nvPr/>
        </p:nvPicPr>
        <p:blipFill>
          <a:blip r:embed="rId4"/>
          <a:stretch>
            <a:fillRect/>
          </a:stretch>
        </p:blipFill>
        <p:spPr>
          <a:xfrm>
            <a:off x="7085134" y="2088043"/>
            <a:ext cx="1084030" cy="1074464"/>
          </a:xfrm>
          <a:prstGeom prst="rect">
            <a:avLst/>
          </a:prstGeom>
        </p:spPr>
      </p:pic>
      <p:sp>
        <p:nvSpPr>
          <p:cNvPr id="10" name="TextBox 9">
            <a:extLst>
              <a:ext uri="{FF2B5EF4-FFF2-40B4-BE49-F238E27FC236}">
                <a16:creationId xmlns:a16="http://schemas.microsoft.com/office/drawing/2014/main" id="{84BA77D1-C021-8ED0-6E2C-43EE18990272}"/>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363229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5391508" y="0"/>
            <a:ext cx="9144000" cy="859883"/>
          </a:xfrm>
        </p:spPr>
        <p:txBody>
          <a:bodyPr>
            <a:normAutofit fontScale="90000"/>
          </a:bodyPr>
          <a:lstStyle/>
          <a:p>
            <a:r>
              <a:rPr lang="en-GB" dirty="0"/>
              <a:t>RE</a:t>
            </a:r>
          </a:p>
        </p:txBody>
      </p:sp>
      <p:sp>
        <p:nvSpPr>
          <p:cNvPr id="4" name="TextBox 3">
            <a:extLst>
              <a:ext uri="{FF2B5EF4-FFF2-40B4-BE49-F238E27FC236}">
                <a16:creationId xmlns:a16="http://schemas.microsoft.com/office/drawing/2014/main" id="{8ED3093B-7B64-9553-B98F-F62965BF12F3}"/>
              </a:ext>
            </a:extLst>
          </p:cNvPr>
          <p:cNvSpPr txBox="1"/>
          <p:nvPr/>
        </p:nvSpPr>
        <p:spPr>
          <a:xfrm>
            <a:off x="8772017" y="859883"/>
            <a:ext cx="2373746" cy="369332"/>
          </a:xfrm>
          <a:prstGeom prst="rect">
            <a:avLst/>
          </a:prstGeom>
          <a:noFill/>
        </p:spPr>
        <p:txBody>
          <a:bodyPr wrap="square" rtlCol="0">
            <a:spAutoFit/>
          </a:bodyPr>
          <a:lstStyle/>
          <a:p>
            <a:pPr algn="ctr"/>
            <a:r>
              <a:rPr lang="en-GB" dirty="0" err="1"/>
              <a:t>Eduqas</a:t>
            </a:r>
            <a:endParaRPr lang="en-GB" dirty="0"/>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9</a:t>
            </a:r>
            <a:r>
              <a:rPr lang="en-GB" sz="1200" baseline="30000" dirty="0"/>
              <a:t>th</a:t>
            </a:r>
            <a:r>
              <a:rPr lang="en-GB" sz="1200" dirty="0"/>
              <a:t> May 2024 (am) – 2 hours</a:t>
            </a:r>
          </a:p>
          <a:p>
            <a:pPr algn="l"/>
            <a:r>
              <a:rPr lang="en-GB" sz="1200" dirty="0"/>
              <a:t>Paper 2 – 16</a:t>
            </a:r>
            <a:r>
              <a:rPr lang="en-GB" sz="1200" baseline="30000" dirty="0"/>
              <a:t>th</a:t>
            </a:r>
            <a:r>
              <a:rPr lang="en-GB" sz="1200" dirty="0"/>
              <a:t> May 2024 (pm) – 1 hour</a:t>
            </a:r>
          </a:p>
          <a:p>
            <a:pPr algn="l"/>
            <a:r>
              <a:rPr lang="en-GB" sz="1200" dirty="0"/>
              <a:t>Paper 3 – 7</a:t>
            </a:r>
            <a:r>
              <a:rPr lang="en-GB" sz="1200" baseline="30000" dirty="0"/>
              <a:t>th</a:t>
            </a:r>
            <a:r>
              <a:rPr lang="en-GB" sz="1200" dirty="0"/>
              <a:t> June 2024 (am) – 1 hour</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200329"/>
          </a:xfrm>
          <a:prstGeom prst="rect">
            <a:avLst/>
          </a:prstGeom>
          <a:noFill/>
        </p:spPr>
        <p:txBody>
          <a:bodyPr wrap="square" rtlCol="0">
            <a:spAutoFit/>
          </a:bodyPr>
          <a:lstStyle/>
          <a:p>
            <a:pPr algn="ctr"/>
            <a:r>
              <a:rPr lang="en-GB" sz="2400" b="1" u="sng" dirty="0"/>
              <a:t>Topics in each exam</a:t>
            </a:r>
          </a:p>
          <a:p>
            <a:r>
              <a:rPr lang="en-US" sz="1200" dirty="0">
                <a:effectLst/>
                <a:ea typeface="Arial Unicode MS"/>
              </a:rPr>
              <a:t>Paper 1 - Religious, Philosophical and Ethical Studies in the Modern World</a:t>
            </a:r>
            <a:endParaRPr lang="en-GB" sz="1200" dirty="0">
              <a:effectLst/>
              <a:ea typeface="Arial Unicode MS"/>
            </a:endParaRPr>
          </a:p>
          <a:p>
            <a:r>
              <a:rPr lang="en-US" sz="1200" dirty="0">
                <a:effectLst/>
                <a:ea typeface="Arial Unicode MS"/>
              </a:rPr>
              <a:t>Paper 2 - Christian beliefs and practices</a:t>
            </a:r>
            <a:endParaRPr lang="en-GB" sz="1200" dirty="0">
              <a:effectLst/>
              <a:ea typeface="Arial Unicode MS"/>
            </a:endParaRPr>
          </a:p>
          <a:p>
            <a:r>
              <a:rPr lang="en-US" sz="1200" dirty="0">
                <a:effectLst/>
                <a:ea typeface="Arial Unicode MS"/>
              </a:rPr>
              <a:t>Paper 3 - Islam beliefs and practices </a:t>
            </a:r>
            <a:endParaRPr lang="en-GB" sz="1200" dirty="0">
              <a:effectLst/>
              <a:ea typeface="Arial Unicode MS"/>
            </a:endParaRPr>
          </a:p>
          <a:p>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US" sz="1200" dirty="0">
                <a:effectLst/>
                <a:ea typeface="Arial Unicode MS"/>
              </a:rPr>
              <a:t>Ensure you have memorized brief key religious quotes to use as evidence to support arguments. </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8439153" y="3175251"/>
            <a:ext cx="862095" cy="276999"/>
          </a:xfrm>
          <a:prstGeom prst="rect">
            <a:avLst/>
          </a:prstGeom>
          <a:noFill/>
        </p:spPr>
        <p:txBody>
          <a:bodyPr wrap="none" rtlCol="0">
            <a:spAutoFit/>
          </a:bodyPr>
          <a:lstStyle/>
          <a:p>
            <a:r>
              <a:rPr lang="en-GB" sz="1200" dirty="0"/>
              <a:t>Workbook</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E3EF3A7-7C39-2B03-0608-C36FA5C6AFBC}"/>
              </a:ext>
            </a:extLst>
          </p:cNvPr>
          <p:cNvPicPr>
            <a:picLocks noChangeAspect="1"/>
          </p:cNvPicPr>
          <p:nvPr/>
        </p:nvPicPr>
        <p:blipFill>
          <a:blip r:embed="rId3"/>
          <a:stretch>
            <a:fillRect/>
          </a:stretch>
        </p:blipFill>
        <p:spPr>
          <a:xfrm>
            <a:off x="8274466" y="1991179"/>
            <a:ext cx="1191470" cy="1209800"/>
          </a:xfrm>
          <a:prstGeom prst="rect">
            <a:avLst/>
          </a:prstGeom>
        </p:spPr>
      </p:pic>
      <p:sp>
        <p:nvSpPr>
          <p:cNvPr id="10" name="TextBox 9">
            <a:extLst>
              <a:ext uri="{FF2B5EF4-FFF2-40B4-BE49-F238E27FC236}">
                <a16:creationId xmlns:a16="http://schemas.microsoft.com/office/drawing/2014/main" id="{A521D76F-393B-0462-8C87-A6D90CA285D7}"/>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240317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3689230" y="0"/>
            <a:ext cx="9144000" cy="859883"/>
          </a:xfrm>
        </p:spPr>
        <p:txBody>
          <a:bodyPr>
            <a:normAutofit fontScale="90000"/>
          </a:bodyPr>
          <a:lstStyle/>
          <a:p>
            <a:r>
              <a:rPr lang="en-GB" dirty="0"/>
              <a:t>Travel and Tourism</a:t>
            </a:r>
          </a:p>
        </p:txBody>
      </p:sp>
      <p:sp>
        <p:nvSpPr>
          <p:cNvPr id="4" name="TextBox 3">
            <a:extLst>
              <a:ext uri="{FF2B5EF4-FFF2-40B4-BE49-F238E27FC236}">
                <a16:creationId xmlns:a16="http://schemas.microsoft.com/office/drawing/2014/main" id="{8ED3093B-7B64-9553-B98F-F62965BF12F3}"/>
              </a:ext>
            </a:extLst>
          </p:cNvPr>
          <p:cNvSpPr txBox="1"/>
          <p:nvPr/>
        </p:nvSpPr>
        <p:spPr>
          <a:xfrm>
            <a:off x="7069739" y="859883"/>
            <a:ext cx="2373746" cy="369332"/>
          </a:xfrm>
          <a:prstGeom prst="rect">
            <a:avLst/>
          </a:prstGeom>
          <a:noFill/>
        </p:spPr>
        <p:txBody>
          <a:bodyPr wrap="square" rtlCol="0">
            <a:spAutoFit/>
          </a:bodyPr>
          <a:lstStyle/>
          <a:p>
            <a:pPr algn="ctr"/>
            <a:r>
              <a:rPr lang="en-GB" dirty="0"/>
              <a:t>Pearson</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Component 3: Influences in Global Travel and Tourism – 3</a:t>
            </a:r>
            <a:r>
              <a:rPr lang="en-GB" sz="1200" baseline="30000" dirty="0"/>
              <a:t>rd</a:t>
            </a:r>
            <a:r>
              <a:rPr lang="en-GB" sz="1200" dirty="0"/>
              <a:t> May 2024 – 2 hours </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015663"/>
          </a:xfrm>
          <a:prstGeom prst="rect">
            <a:avLst/>
          </a:prstGeom>
          <a:noFill/>
        </p:spPr>
        <p:txBody>
          <a:bodyPr wrap="square" rtlCol="0">
            <a:spAutoFit/>
          </a:bodyPr>
          <a:lstStyle/>
          <a:p>
            <a:pPr algn="ctr"/>
            <a:r>
              <a:rPr lang="en-GB" sz="2400" b="1" u="sng" dirty="0"/>
              <a:t>Topics in each exam</a:t>
            </a:r>
          </a:p>
          <a:p>
            <a:r>
              <a:rPr lang="en-US" sz="1200" dirty="0">
                <a:effectLst/>
                <a:ea typeface="Arial Unicode MS"/>
              </a:rPr>
              <a:t>Learning Outcome A: Factors Influencing Global Travel &amp; Tourism</a:t>
            </a:r>
            <a:endParaRPr lang="en-GB" sz="1200" dirty="0">
              <a:effectLst/>
              <a:ea typeface="Arial Unicode MS"/>
            </a:endParaRPr>
          </a:p>
          <a:p>
            <a:r>
              <a:rPr lang="en-US" sz="1200" dirty="0">
                <a:effectLst/>
                <a:ea typeface="Arial Unicode MS"/>
              </a:rPr>
              <a:t>Learning Outcome B: Impact of Travel &amp; Tourism Sustainability</a:t>
            </a:r>
            <a:endParaRPr lang="en-GB" sz="1200" dirty="0">
              <a:effectLst/>
              <a:ea typeface="Arial Unicode MS"/>
            </a:endParaRPr>
          </a:p>
          <a:p>
            <a:r>
              <a:rPr lang="en-US" sz="1200" dirty="0">
                <a:effectLst/>
                <a:ea typeface="Arial Unicode MS"/>
              </a:rPr>
              <a:t>Learning Outcome C: Destination Management</a:t>
            </a:r>
            <a:endParaRPr lang="en-GB" sz="10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US" sz="1200" dirty="0">
                <a:effectLst/>
                <a:ea typeface="Arial Unicode MS"/>
              </a:rPr>
              <a:t>Revise Component 1 and Component 2 to add depth to Component 3.</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7289539" y="3151341"/>
            <a:ext cx="1354089" cy="276999"/>
          </a:xfrm>
          <a:prstGeom prst="rect">
            <a:avLst/>
          </a:prstGeom>
          <a:noFill/>
        </p:spPr>
        <p:txBody>
          <a:bodyPr wrap="none" rtlCol="0">
            <a:spAutoFit/>
          </a:bodyPr>
          <a:lstStyle/>
          <a:p>
            <a:r>
              <a:rPr lang="en-GB" sz="1200" dirty="0" err="1"/>
              <a:t>ZigZag</a:t>
            </a:r>
            <a:r>
              <a:rPr lang="en-GB" sz="1200" dirty="0"/>
              <a:t> Resources</a:t>
            </a:r>
          </a:p>
        </p:txBody>
      </p:sp>
      <p:sp>
        <p:nvSpPr>
          <p:cNvPr id="15" name="TextBox 14">
            <a:extLst>
              <a:ext uri="{FF2B5EF4-FFF2-40B4-BE49-F238E27FC236}">
                <a16:creationId xmlns:a16="http://schemas.microsoft.com/office/drawing/2014/main" id="{D936B678-3562-A07A-5628-A36CEF6BA844}"/>
              </a:ext>
            </a:extLst>
          </p:cNvPr>
          <p:cNvSpPr txBox="1"/>
          <p:nvPr/>
        </p:nvSpPr>
        <p:spPr>
          <a:xfrm>
            <a:off x="8857623" y="3143851"/>
            <a:ext cx="1763560" cy="276999"/>
          </a:xfrm>
          <a:prstGeom prst="rect">
            <a:avLst/>
          </a:prstGeom>
          <a:noFill/>
        </p:spPr>
        <p:txBody>
          <a:bodyPr wrap="none" rtlCol="0">
            <a:spAutoFit/>
          </a:bodyPr>
          <a:lstStyle/>
          <a:p>
            <a:r>
              <a:rPr lang="en-GB" sz="1200" dirty="0" err="1"/>
              <a:t>Heys</a:t>
            </a:r>
            <a:r>
              <a:rPr lang="en-GB" sz="1200" dirty="0"/>
              <a:t> Revision Materials</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582487-8929-1506-D722-5C6E9F9DF0B9}"/>
              </a:ext>
            </a:extLst>
          </p:cNvPr>
          <p:cNvPicPr>
            <a:picLocks noChangeAspect="1"/>
          </p:cNvPicPr>
          <p:nvPr/>
        </p:nvPicPr>
        <p:blipFill>
          <a:blip r:embed="rId3"/>
          <a:stretch>
            <a:fillRect/>
          </a:stretch>
        </p:blipFill>
        <p:spPr>
          <a:xfrm>
            <a:off x="7431899" y="2012260"/>
            <a:ext cx="1069367" cy="1082651"/>
          </a:xfrm>
          <a:prstGeom prst="rect">
            <a:avLst/>
          </a:prstGeom>
        </p:spPr>
      </p:pic>
      <p:pic>
        <p:nvPicPr>
          <p:cNvPr id="17" name="Picture 16">
            <a:extLst>
              <a:ext uri="{FF2B5EF4-FFF2-40B4-BE49-F238E27FC236}">
                <a16:creationId xmlns:a16="http://schemas.microsoft.com/office/drawing/2014/main" id="{E5321795-D551-8D83-AD11-CEE89136942D}"/>
              </a:ext>
            </a:extLst>
          </p:cNvPr>
          <p:cNvPicPr>
            <a:picLocks noChangeAspect="1"/>
          </p:cNvPicPr>
          <p:nvPr/>
        </p:nvPicPr>
        <p:blipFill>
          <a:blip r:embed="rId4"/>
          <a:stretch>
            <a:fillRect/>
          </a:stretch>
        </p:blipFill>
        <p:spPr>
          <a:xfrm>
            <a:off x="9277951" y="2012260"/>
            <a:ext cx="1066778" cy="1079478"/>
          </a:xfrm>
          <a:prstGeom prst="rect">
            <a:avLst/>
          </a:prstGeom>
        </p:spPr>
      </p:pic>
      <p:sp>
        <p:nvSpPr>
          <p:cNvPr id="10" name="TextBox 9">
            <a:extLst>
              <a:ext uri="{FF2B5EF4-FFF2-40B4-BE49-F238E27FC236}">
                <a16:creationId xmlns:a16="http://schemas.microsoft.com/office/drawing/2014/main" id="{3FFFD832-BFD5-F0F9-7335-22FE284A7631}"/>
              </a:ext>
            </a:extLst>
          </p:cNvPr>
          <p:cNvSpPr txBox="1"/>
          <p:nvPr/>
        </p:nvSpPr>
        <p:spPr>
          <a:xfrm>
            <a:off x="1307950" y="330124"/>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223954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784785" y="41235"/>
            <a:ext cx="9144000" cy="859883"/>
          </a:xfrm>
        </p:spPr>
        <p:txBody>
          <a:bodyPr>
            <a:normAutofit fontScale="90000"/>
          </a:bodyPr>
          <a:lstStyle/>
          <a:p>
            <a:r>
              <a:rPr lang="en-GB" dirty="0"/>
              <a:t>French</a:t>
            </a:r>
          </a:p>
        </p:txBody>
      </p:sp>
      <p:sp>
        <p:nvSpPr>
          <p:cNvPr id="4" name="TextBox 3">
            <a:extLst>
              <a:ext uri="{FF2B5EF4-FFF2-40B4-BE49-F238E27FC236}">
                <a16:creationId xmlns:a16="http://schemas.microsoft.com/office/drawing/2014/main" id="{8ED3093B-7B64-9553-B98F-F62965BF12F3}"/>
              </a:ext>
            </a:extLst>
          </p:cNvPr>
          <p:cNvSpPr txBox="1"/>
          <p:nvPr/>
        </p:nvSpPr>
        <p:spPr>
          <a:xfrm>
            <a:off x="8165294" y="901118"/>
            <a:ext cx="2373746" cy="369332"/>
          </a:xfrm>
          <a:prstGeom prst="rect">
            <a:avLst/>
          </a:prstGeom>
          <a:noFill/>
        </p:spPr>
        <p:txBody>
          <a:bodyPr wrap="square" rtlCol="0">
            <a:spAutoFit/>
          </a:bodyPr>
          <a:lstStyle/>
          <a:p>
            <a:pPr algn="ctr"/>
            <a:r>
              <a:rPr lang="en-GB" dirty="0"/>
              <a:t>Edexcel</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normAutofit lnSpcReduction="10000"/>
          </a:bodyPr>
          <a:lstStyle/>
          <a:p>
            <a:r>
              <a:rPr lang="en-GB" b="1" u="sng" dirty="0"/>
              <a:t>Exams</a:t>
            </a:r>
          </a:p>
          <a:p>
            <a:pPr algn="l"/>
            <a:r>
              <a:rPr lang="en-GB" sz="1200" dirty="0"/>
              <a:t>Paper 1 – Listening – 14</a:t>
            </a:r>
            <a:r>
              <a:rPr lang="en-GB" sz="1200" baseline="30000" dirty="0"/>
              <a:t>th</a:t>
            </a:r>
            <a:r>
              <a:rPr lang="en-GB" sz="1200" dirty="0"/>
              <a:t> May 2024 (am) – 35 minutes F, 45 minutes H</a:t>
            </a:r>
          </a:p>
          <a:p>
            <a:pPr algn="l"/>
            <a:r>
              <a:rPr lang="en-GB" sz="1200" dirty="0"/>
              <a:t>Paper 2 – Reading – 14</a:t>
            </a:r>
            <a:r>
              <a:rPr lang="en-GB" sz="1200" baseline="30000" dirty="0"/>
              <a:t>th</a:t>
            </a:r>
            <a:r>
              <a:rPr lang="en-GB" sz="1200" dirty="0"/>
              <a:t> May 2024 (am) – 45 minutes F, 1 hour H</a:t>
            </a:r>
          </a:p>
          <a:p>
            <a:pPr algn="l"/>
            <a:r>
              <a:rPr lang="en-GB" sz="1200" dirty="0"/>
              <a:t>Paper 3 – Writing – 24</a:t>
            </a:r>
            <a:r>
              <a:rPr lang="en-GB" sz="1200" baseline="30000" dirty="0"/>
              <a:t>th</a:t>
            </a:r>
            <a:r>
              <a:rPr lang="en-GB" sz="1200" dirty="0"/>
              <a:t> May 2024 (am) – 1 hour 15 minutes F, 1 hour 20 minutes H</a:t>
            </a:r>
          </a:p>
          <a:p>
            <a:pPr algn="l"/>
            <a:r>
              <a:rPr lang="en-GB" sz="1200" dirty="0"/>
              <a:t>Speaking exams – April May 2024</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569660"/>
          </a:xfrm>
          <a:prstGeom prst="rect">
            <a:avLst/>
          </a:prstGeom>
          <a:noFill/>
        </p:spPr>
        <p:txBody>
          <a:bodyPr wrap="square" rtlCol="0">
            <a:spAutoFit/>
          </a:bodyPr>
          <a:lstStyle/>
          <a:p>
            <a:pPr algn="ctr"/>
            <a:r>
              <a:rPr lang="en-GB" sz="2400" b="1" u="sng" dirty="0"/>
              <a:t>Topics in each exam</a:t>
            </a:r>
          </a:p>
          <a:p>
            <a:r>
              <a:rPr lang="en-US" sz="1200" dirty="0">
                <a:effectLst/>
                <a:ea typeface="Arial Unicode MS"/>
              </a:rPr>
              <a:t>Identity &amp; culture</a:t>
            </a:r>
            <a:endParaRPr lang="en-GB" sz="1200" dirty="0">
              <a:effectLst/>
              <a:ea typeface="Arial Unicode MS"/>
            </a:endParaRPr>
          </a:p>
          <a:p>
            <a:r>
              <a:rPr lang="en-US" sz="1200" dirty="0">
                <a:effectLst/>
                <a:ea typeface="Arial Unicode MS"/>
              </a:rPr>
              <a:t>Local area, holiday &amp; travel</a:t>
            </a:r>
            <a:endParaRPr lang="en-GB" sz="1200" dirty="0">
              <a:effectLst/>
              <a:ea typeface="Arial Unicode MS"/>
            </a:endParaRPr>
          </a:p>
          <a:p>
            <a:r>
              <a:rPr lang="en-US" sz="1200" dirty="0">
                <a:effectLst/>
                <a:ea typeface="Arial Unicode MS"/>
              </a:rPr>
              <a:t>School</a:t>
            </a:r>
            <a:endParaRPr lang="en-GB" sz="1200" dirty="0">
              <a:effectLst/>
              <a:ea typeface="Arial Unicode MS"/>
            </a:endParaRPr>
          </a:p>
          <a:p>
            <a:r>
              <a:rPr lang="en-US" sz="1200" dirty="0">
                <a:effectLst/>
                <a:ea typeface="Arial Unicode MS"/>
              </a:rPr>
              <a:t>Future aspirations, study and work</a:t>
            </a:r>
            <a:endParaRPr lang="en-GB" sz="1200" dirty="0">
              <a:effectLst/>
              <a:ea typeface="Arial Unicode MS"/>
            </a:endParaRPr>
          </a:p>
          <a:p>
            <a:r>
              <a:rPr lang="en-US" sz="1200" dirty="0">
                <a:effectLst/>
                <a:ea typeface="Arial Unicode MS"/>
              </a:rPr>
              <a:t>International and global dimension</a:t>
            </a:r>
            <a:endParaRPr lang="en-GB" sz="1200" dirty="0">
              <a:effectLst/>
              <a:ea typeface="Arial Unicode MS"/>
            </a:endParaRPr>
          </a:p>
          <a:p>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5078808"/>
            <a:ext cx="6800491" cy="1779191"/>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US" sz="1200" dirty="0">
                <a:effectLst/>
                <a:ea typeface="Arial Unicode MS"/>
              </a:rPr>
              <a:t>Go through Reading &amp; Listening tasks in the workbook &amp; on Bitesize</a:t>
            </a:r>
            <a:endParaRPr lang="en-GB" sz="1200" dirty="0">
              <a:effectLst/>
              <a:ea typeface="Arial Unicode MS"/>
            </a:endParaRPr>
          </a:p>
          <a:p>
            <a:pPr algn="l"/>
            <a:r>
              <a:rPr lang="en-US" sz="1200" dirty="0">
                <a:effectLst/>
                <a:ea typeface="Arial Unicode MS"/>
              </a:rPr>
              <a:t>Re-visit previously learned vocabulary regularly  - self quizzes</a:t>
            </a:r>
            <a:endParaRPr lang="en-GB" sz="1200" dirty="0">
              <a:effectLst/>
              <a:ea typeface="Arial Unicode MS"/>
            </a:endParaRPr>
          </a:p>
          <a:p>
            <a:pPr algn="l"/>
            <a:r>
              <a:rPr lang="en-US" sz="1200" dirty="0">
                <a:effectLst/>
                <a:ea typeface="Arial Unicode MS"/>
              </a:rPr>
              <a:t>Group revision to practice for the conversation</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7955545" y="4720190"/>
            <a:ext cx="2029723" cy="276999"/>
          </a:xfrm>
          <a:prstGeom prst="rect">
            <a:avLst/>
          </a:prstGeom>
          <a:noFill/>
        </p:spPr>
        <p:txBody>
          <a:bodyPr wrap="none" rtlCol="0">
            <a:spAutoFit/>
          </a:bodyPr>
          <a:lstStyle/>
          <a:p>
            <a:r>
              <a:rPr lang="en-GB" sz="1200" dirty="0"/>
              <a:t>Pearson Revision Workbook</a:t>
            </a:r>
          </a:p>
        </p:txBody>
      </p:sp>
      <p:sp>
        <p:nvSpPr>
          <p:cNvPr id="15" name="TextBox 14">
            <a:extLst>
              <a:ext uri="{FF2B5EF4-FFF2-40B4-BE49-F238E27FC236}">
                <a16:creationId xmlns:a16="http://schemas.microsoft.com/office/drawing/2014/main" id="{D936B678-3562-A07A-5628-A36CEF6BA844}"/>
              </a:ext>
            </a:extLst>
          </p:cNvPr>
          <p:cNvSpPr txBox="1"/>
          <p:nvPr/>
        </p:nvSpPr>
        <p:spPr>
          <a:xfrm>
            <a:off x="6907332" y="3087182"/>
            <a:ext cx="1406091" cy="461665"/>
          </a:xfrm>
          <a:prstGeom prst="rect">
            <a:avLst/>
          </a:prstGeom>
          <a:noFill/>
        </p:spPr>
        <p:txBody>
          <a:bodyPr wrap="none" rtlCol="0">
            <a:spAutoFit/>
          </a:bodyPr>
          <a:lstStyle/>
          <a:p>
            <a:r>
              <a:rPr lang="en-GB" sz="1200" dirty="0"/>
              <a:t>Aiming for Grade 9</a:t>
            </a:r>
          </a:p>
          <a:p>
            <a:pPr algn="ctr"/>
            <a:r>
              <a:rPr lang="en-GB" sz="1200" dirty="0"/>
              <a:t>Reading</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0A88B2D-CE6B-9B57-290E-19E344B39593}"/>
              </a:ext>
            </a:extLst>
          </p:cNvPr>
          <p:cNvPicPr>
            <a:picLocks noChangeAspect="1"/>
          </p:cNvPicPr>
          <p:nvPr/>
        </p:nvPicPr>
        <p:blipFill>
          <a:blip r:embed="rId3"/>
          <a:stretch>
            <a:fillRect/>
          </a:stretch>
        </p:blipFill>
        <p:spPr>
          <a:xfrm>
            <a:off x="8443231" y="3558417"/>
            <a:ext cx="1166691" cy="1156367"/>
          </a:xfrm>
          <a:prstGeom prst="rect">
            <a:avLst/>
          </a:prstGeom>
        </p:spPr>
      </p:pic>
      <p:pic>
        <p:nvPicPr>
          <p:cNvPr id="21" name="Picture 20">
            <a:extLst>
              <a:ext uri="{FF2B5EF4-FFF2-40B4-BE49-F238E27FC236}">
                <a16:creationId xmlns:a16="http://schemas.microsoft.com/office/drawing/2014/main" id="{0C1674F2-E15A-E6B3-C605-AF39827E62C2}"/>
              </a:ext>
            </a:extLst>
          </p:cNvPr>
          <p:cNvPicPr>
            <a:picLocks noChangeAspect="1"/>
          </p:cNvPicPr>
          <p:nvPr/>
        </p:nvPicPr>
        <p:blipFill>
          <a:blip r:embed="rId4"/>
          <a:stretch>
            <a:fillRect/>
          </a:stretch>
        </p:blipFill>
        <p:spPr>
          <a:xfrm>
            <a:off x="7079591" y="1994478"/>
            <a:ext cx="1061575" cy="1067838"/>
          </a:xfrm>
          <a:prstGeom prst="rect">
            <a:avLst/>
          </a:prstGeom>
        </p:spPr>
      </p:pic>
      <p:sp>
        <p:nvSpPr>
          <p:cNvPr id="22" name="TextBox 21">
            <a:extLst>
              <a:ext uri="{FF2B5EF4-FFF2-40B4-BE49-F238E27FC236}">
                <a16:creationId xmlns:a16="http://schemas.microsoft.com/office/drawing/2014/main" id="{D7E7935C-5D74-0910-0C35-F93D25005CF6}"/>
              </a:ext>
            </a:extLst>
          </p:cNvPr>
          <p:cNvSpPr txBox="1"/>
          <p:nvPr/>
        </p:nvSpPr>
        <p:spPr>
          <a:xfrm>
            <a:off x="8234009" y="3085671"/>
            <a:ext cx="1406091" cy="461665"/>
          </a:xfrm>
          <a:prstGeom prst="rect">
            <a:avLst/>
          </a:prstGeom>
          <a:noFill/>
        </p:spPr>
        <p:txBody>
          <a:bodyPr wrap="none" rtlCol="0">
            <a:spAutoFit/>
          </a:bodyPr>
          <a:lstStyle/>
          <a:p>
            <a:r>
              <a:rPr lang="en-GB" sz="1200" dirty="0"/>
              <a:t>Aiming for Grade 5</a:t>
            </a:r>
          </a:p>
          <a:p>
            <a:pPr algn="ctr"/>
            <a:r>
              <a:rPr lang="en-GB" sz="1200" dirty="0"/>
              <a:t>Reading</a:t>
            </a:r>
          </a:p>
        </p:txBody>
      </p:sp>
      <p:pic>
        <p:nvPicPr>
          <p:cNvPr id="24" name="Picture 23">
            <a:extLst>
              <a:ext uri="{FF2B5EF4-FFF2-40B4-BE49-F238E27FC236}">
                <a16:creationId xmlns:a16="http://schemas.microsoft.com/office/drawing/2014/main" id="{09171AD4-D40F-C144-FB1E-3CE8EBF12DB1}"/>
              </a:ext>
            </a:extLst>
          </p:cNvPr>
          <p:cNvPicPr>
            <a:picLocks noChangeAspect="1"/>
          </p:cNvPicPr>
          <p:nvPr/>
        </p:nvPicPr>
        <p:blipFill>
          <a:blip r:embed="rId5"/>
          <a:stretch>
            <a:fillRect/>
          </a:stretch>
        </p:blipFill>
        <p:spPr>
          <a:xfrm>
            <a:off x="8465221" y="2016856"/>
            <a:ext cx="1077132" cy="1077132"/>
          </a:xfrm>
          <a:prstGeom prst="rect">
            <a:avLst/>
          </a:prstGeom>
        </p:spPr>
      </p:pic>
      <p:pic>
        <p:nvPicPr>
          <p:cNvPr id="26" name="Picture 25">
            <a:extLst>
              <a:ext uri="{FF2B5EF4-FFF2-40B4-BE49-F238E27FC236}">
                <a16:creationId xmlns:a16="http://schemas.microsoft.com/office/drawing/2014/main" id="{946190B7-A430-6FE3-5BFA-C4FBDA1FCDC2}"/>
              </a:ext>
            </a:extLst>
          </p:cNvPr>
          <p:cNvPicPr>
            <a:picLocks noChangeAspect="1"/>
          </p:cNvPicPr>
          <p:nvPr/>
        </p:nvPicPr>
        <p:blipFill>
          <a:blip r:embed="rId6"/>
          <a:stretch>
            <a:fillRect/>
          </a:stretch>
        </p:blipFill>
        <p:spPr>
          <a:xfrm>
            <a:off x="9753420" y="2015718"/>
            <a:ext cx="1062014" cy="1077818"/>
          </a:xfrm>
          <a:prstGeom prst="rect">
            <a:avLst/>
          </a:prstGeom>
        </p:spPr>
      </p:pic>
      <p:sp>
        <p:nvSpPr>
          <p:cNvPr id="27" name="TextBox 26">
            <a:extLst>
              <a:ext uri="{FF2B5EF4-FFF2-40B4-BE49-F238E27FC236}">
                <a16:creationId xmlns:a16="http://schemas.microsoft.com/office/drawing/2014/main" id="{41E58B1C-E61B-E1EC-67FB-37F2949D127C}"/>
              </a:ext>
            </a:extLst>
          </p:cNvPr>
          <p:cNvSpPr txBox="1"/>
          <p:nvPr/>
        </p:nvSpPr>
        <p:spPr>
          <a:xfrm>
            <a:off x="9640100" y="3084160"/>
            <a:ext cx="1406091" cy="461665"/>
          </a:xfrm>
          <a:prstGeom prst="rect">
            <a:avLst/>
          </a:prstGeom>
          <a:noFill/>
        </p:spPr>
        <p:txBody>
          <a:bodyPr wrap="none" rtlCol="0">
            <a:spAutoFit/>
          </a:bodyPr>
          <a:lstStyle/>
          <a:p>
            <a:r>
              <a:rPr lang="en-GB" sz="1200" dirty="0"/>
              <a:t>Aiming for Grade 9</a:t>
            </a:r>
          </a:p>
          <a:p>
            <a:pPr algn="ctr"/>
            <a:r>
              <a:rPr lang="en-GB" sz="1200" dirty="0"/>
              <a:t>Writing</a:t>
            </a:r>
          </a:p>
        </p:txBody>
      </p:sp>
      <p:pic>
        <p:nvPicPr>
          <p:cNvPr id="29" name="Picture 28">
            <a:extLst>
              <a:ext uri="{FF2B5EF4-FFF2-40B4-BE49-F238E27FC236}">
                <a16:creationId xmlns:a16="http://schemas.microsoft.com/office/drawing/2014/main" id="{2C4418BE-EBD3-BA04-05D9-449EB9CCDE21}"/>
              </a:ext>
            </a:extLst>
          </p:cNvPr>
          <p:cNvPicPr>
            <a:picLocks noChangeAspect="1"/>
          </p:cNvPicPr>
          <p:nvPr/>
        </p:nvPicPr>
        <p:blipFill>
          <a:blip r:embed="rId7"/>
          <a:stretch>
            <a:fillRect/>
          </a:stretch>
        </p:blipFill>
        <p:spPr>
          <a:xfrm>
            <a:off x="6680959" y="3560626"/>
            <a:ext cx="1099108" cy="1102341"/>
          </a:xfrm>
          <a:prstGeom prst="rect">
            <a:avLst/>
          </a:prstGeom>
        </p:spPr>
      </p:pic>
      <p:sp>
        <p:nvSpPr>
          <p:cNvPr id="30" name="TextBox 29">
            <a:extLst>
              <a:ext uri="{FF2B5EF4-FFF2-40B4-BE49-F238E27FC236}">
                <a16:creationId xmlns:a16="http://schemas.microsoft.com/office/drawing/2014/main" id="{CF97658E-5414-4611-31E1-000EEA5DFB5D}"/>
              </a:ext>
            </a:extLst>
          </p:cNvPr>
          <p:cNvSpPr txBox="1"/>
          <p:nvPr/>
        </p:nvSpPr>
        <p:spPr>
          <a:xfrm>
            <a:off x="6540828" y="4714785"/>
            <a:ext cx="1406091" cy="461665"/>
          </a:xfrm>
          <a:prstGeom prst="rect">
            <a:avLst/>
          </a:prstGeom>
          <a:noFill/>
        </p:spPr>
        <p:txBody>
          <a:bodyPr wrap="none" rtlCol="0">
            <a:spAutoFit/>
          </a:bodyPr>
          <a:lstStyle/>
          <a:p>
            <a:r>
              <a:rPr lang="en-GB" sz="1200" dirty="0"/>
              <a:t>Aiming for Grade 5</a:t>
            </a:r>
          </a:p>
          <a:p>
            <a:pPr algn="ctr"/>
            <a:r>
              <a:rPr lang="en-GB" sz="1200" dirty="0"/>
              <a:t>Writing</a:t>
            </a:r>
          </a:p>
        </p:txBody>
      </p:sp>
      <p:pic>
        <p:nvPicPr>
          <p:cNvPr id="32" name="Picture 31">
            <a:extLst>
              <a:ext uri="{FF2B5EF4-FFF2-40B4-BE49-F238E27FC236}">
                <a16:creationId xmlns:a16="http://schemas.microsoft.com/office/drawing/2014/main" id="{61D72E25-D42A-DF56-61DA-08CF03C85FFC}"/>
              </a:ext>
            </a:extLst>
          </p:cNvPr>
          <p:cNvPicPr>
            <a:picLocks noChangeAspect="1"/>
          </p:cNvPicPr>
          <p:nvPr/>
        </p:nvPicPr>
        <p:blipFill>
          <a:blip r:embed="rId8"/>
          <a:stretch>
            <a:fillRect/>
          </a:stretch>
        </p:blipFill>
        <p:spPr>
          <a:xfrm>
            <a:off x="10229697" y="3561513"/>
            <a:ext cx="1164152" cy="1153272"/>
          </a:xfrm>
          <a:prstGeom prst="rect">
            <a:avLst/>
          </a:prstGeom>
        </p:spPr>
      </p:pic>
      <p:sp>
        <p:nvSpPr>
          <p:cNvPr id="33" name="TextBox 32">
            <a:extLst>
              <a:ext uri="{FF2B5EF4-FFF2-40B4-BE49-F238E27FC236}">
                <a16:creationId xmlns:a16="http://schemas.microsoft.com/office/drawing/2014/main" id="{0D915701-AC87-3D06-9700-443B4FEB9DA3}"/>
              </a:ext>
            </a:extLst>
          </p:cNvPr>
          <p:cNvSpPr txBox="1"/>
          <p:nvPr/>
        </p:nvSpPr>
        <p:spPr>
          <a:xfrm>
            <a:off x="10284427" y="4709476"/>
            <a:ext cx="1027974" cy="276999"/>
          </a:xfrm>
          <a:prstGeom prst="rect">
            <a:avLst/>
          </a:prstGeom>
          <a:noFill/>
        </p:spPr>
        <p:txBody>
          <a:bodyPr wrap="none" rtlCol="0">
            <a:spAutoFit/>
          </a:bodyPr>
          <a:lstStyle/>
          <a:p>
            <a:r>
              <a:rPr lang="en-GB" sz="1200" dirty="0"/>
              <a:t>BBC Bitesize</a:t>
            </a:r>
          </a:p>
        </p:txBody>
      </p:sp>
      <p:sp>
        <p:nvSpPr>
          <p:cNvPr id="10" name="TextBox 9">
            <a:extLst>
              <a:ext uri="{FF2B5EF4-FFF2-40B4-BE49-F238E27FC236}">
                <a16:creationId xmlns:a16="http://schemas.microsoft.com/office/drawing/2014/main" id="{907091E0-D30F-164A-D7E8-75646706AABD}"/>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163053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5181600" y="-20377"/>
            <a:ext cx="9144000" cy="859883"/>
          </a:xfrm>
        </p:spPr>
        <p:txBody>
          <a:bodyPr>
            <a:normAutofit fontScale="90000"/>
          </a:bodyPr>
          <a:lstStyle/>
          <a:p>
            <a:r>
              <a:rPr lang="en-GB" dirty="0"/>
              <a:t>PE</a:t>
            </a:r>
          </a:p>
        </p:txBody>
      </p:sp>
      <p:sp>
        <p:nvSpPr>
          <p:cNvPr id="4" name="TextBox 3">
            <a:extLst>
              <a:ext uri="{FF2B5EF4-FFF2-40B4-BE49-F238E27FC236}">
                <a16:creationId xmlns:a16="http://schemas.microsoft.com/office/drawing/2014/main" id="{8ED3093B-7B64-9553-B98F-F62965BF12F3}"/>
              </a:ext>
            </a:extLst>
          </p:cNvPr>
          <p:cNvSpPr txBox="1"/>
          <p:nvPr/>
        </p:nvSpPr>
        <p:spPr>
          <a:xfrm>
            <a:off x="8562109" y="839506"/>
            <a:ext cx="2373746" cy="369332"/>
          </a:xfrm>
          <a:prstGeom prst="rect">
            <a:avLst/>
          </a:prstGeom>
          <a:noFill/>
        </p:spPr>
        <p:txBody>
          <a:bodyPr wrap="square" rtlCol="0">
            <a:spAutoFit/>
          </a:bodyPr>
          <a:lstStyle/>
          <a:p>
            <a:pPr algn="ctr"/>
            <a:r>
              <a:rPr lang="en-GB" dirty="0"/>
              <a:t>OCR</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22</a:t>
            </a:r>
            <a:r>
              <a:rPr lang="en-GB" sz="1200" baseline="30000" dirty="0"/>
              <a:t>nd</a:t>
            </a:r>
            <a:r>
              <a:rPr lang="en-GB" sz="1200" dirty="0"/>
              <a:t> May 2024 (pm) – 1 hour </a:t>
            </a:r>
          </a:p>
          <a:p>
            <a:pPr algn="l"/>
            <a:r>
              <a:rPr lang="en-GB" sz="1200" dirty="0"/>
              <a:t>Paper 2 – 34d June 2024 (pm) – 1 hour</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384995"/>
          </a:xfrm>
          <a:prstGeom prst="rect">
            <a:avLst/>
          </a:prstGeom>
          <a:noFill/>
        </p:spPr>
        <p:txBody>
          <a:bodyPr wrap="square" rtlCol="0">
            <a:spAutoFit/>
          </a:bodyPr>
          <a:lstStyle/>
          <a:p>
            <a:pPr algn="ctr"/>
            <a:r>
              <a:rPr lang="en-GB" sz="2400" b="1" u="sng" dirty="0"/>
              <a:t>Topics in each exam</a:t>
            </a:r>
          </a:p>
          <a:p>
            <a:r>
              <a:rPr lang="en-US" sz="1200" dirty="0">
                <a:effectLst/>
                <a:ea typeface="Arial Unicode MS"/>
              </a:rPr>
              <a:t>Paper 1- Anatomy and Physiology, Physical Training</a:t>
            </a:r>
            <a:endParaRPr lang="en-GB" sz="1200" dirty="0">
              <a:effectLst/>
              <a:ea typeface="Arial Unicode MS"/>
            </a:endParaRPr>
          </a:p>
          <a:p>
            <a:r>
              <a:rPr lang="en-US" sz="1200" dirty="0">
                <a:effectLst/>
                <a:ea typeface="Arial Unicode MS"/>
              </a:rPr>
              <a:t>Paper 2- Socio-Cultural Influences, Sports Psychology, Health Fitness and Wellbeing</a:t>
            </a:r>
            <a:endParaRPr lang="en-GB" sz="1200" dirty="0">
              <a:effectLst/>
              <a:ea typeface="Arial Unicode MS"/>
            </a:endParaRPr>
          </a:p>
          <a:p>
            <a:r>
              <a:rPr lang="en-US" sz="1200" dirty="0">
                <a:effectLst/>
                <a:ea typeface="Arial Unicode MS"/>
              </a:rPr>
              <a:t>‘Using data’ is covered across both papers</a:t>
            </a:r>
            <a:endParaRPr lang="en-GB" sz="1200" dirty="0">
              <a:effectLst/>
              <a:ea typeface="Arial Unicode MS"/>
            </a:endParaRPr>
          </a:p>
          <a:p>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US" sz="1700" dirty="0">
                <a:effectLst/>
                <a:ea typeface="Arial Unicode MS"/>
              </a:rPr>
              <a:t>Keep on top of Controlled Assessment via Teams</a:t>
            </a:r>
            <a:endParaRPr lang="en-GB" sz="1700" dirty="0">
              <a:effectLst/>
              <a:ea typeface="Arial Unicode MS"/>
            </a:endParaRPr>
          </a:p>
          <a:p>
            <a:pPr algn="l"/>
            <a:r>
              <a:rPr lang="en-US" sz="1700" dirty="0">
                <a:effectLst/>
                <a:ea typeface="Arial Unicode MS"/>
              </a:rPr>
              <a:t>Use Practical Lessons to Prepare for Moderation (3 sports performances)</a:t>
            </a:r>
            <a:endParaRPr lang="en-GB" sz="1700" dirty="0">
              <a:effectLst/>
              <a:ea typeface="Arial Unicode MS"/>
            </a:endParaRPr>
          </a:p>
          <a:p>
            <a:pPr algn="l"/>
            <a:r>
              <a:rPr lang="en-US" sz="1700" dirty="0">
                <a:effectLst/>
                <a:ea typeface="Arial Unicode MS"/>
              </a:rPr>
              <a:t>Read questions carefully. </a:t>
            </a:r>
            <a:endParaRPr lang="en-GB" sz="1700" dirty="0">
              <a:effectLst/>
              <a:ea typeface="Arial Unicode MS"/>
            </a:endParaRPr>
          </a:p>
          <a:p>
            <a:pPr algn="l"/>
            <a:r>
              <a:rPr lang="en-US" sz="1700" dirty="0">
                <a:effectLst/>
                <a:ea typeface="Arial Unicode MS"/>
              </a:rPr>
              <a:t>Short answer questions are usually worth between 1 and 4 marks. To get the marks, you will often need to show your PE Practical knowledge and ability to apply it to a situation.</a:t>
            </a:r>
            <a:endParaRPr lang="en-GB" sz="1700" dirty="0">
              <a:effectLst/>
              <a:ea typeface="Arial Unicode MS"/>
            </a:endParaRPr>
          </a:p>
          <a:p>
            <a:pPr algn="l"/>
            <a:r>
              <a:rPr lang="en-US" sz="1700" dirty="0">
                <a:effectLst/>
                <a:ea typeface="Arial Unicode MS"/>
              </a:rPr>
              <a:t>Extended writing questions are worth 6 marks. They will require your ability to </a:t>
            </a:r>
            <a:r>
              <a:rPr lang="en-US" sz="1700" dirty="0" err="1">
                <a:effectLst/>
                <a:ea typeface="Arial Unicode MS"/>
              </a:rPr>
              <a:t>analyse</a:t>
            </a:r>
            <a:r>
              <a:rPr lang="en-US" sz="1700" dirty="0">
                <a:effectLst/>
                <a:ea typeface="Arial Unicode MS"/>
              </a:rPr>
              <a:t>, or to weigh up the advantages and disadvantages of something. At the end of these answers, write a conclusion where you make a judgement. In these answers, think carefully about:</a:t>
            </a:r>
            <a:endParaRPr lang="en-GB" sz="1700" dirty="0">
              <a:effectLst/>
              <a:ea typeface="Arial Unicode MS"/>
            </a:endParaRPr>
          </a:p>
          <a:p>
            <a:pPr marL="342900" lvl="0" indent="-342900" algn="l">
              <a:buFont typeface="Symbol" panose="05050102010706020507" pitchFamily="18" charset="2"/>
              <a:buChar char=""/>
            </a:pPr>
            <a:r>
              <a:rPr lang="en-US" sz="1700" dirty="0">
                <a:effectLst/>
                <a:ea typeface="Arial Unicode MS"/>
              </a:rPr>
              <a:t>Structuring your answer</a:t>
            </a:r>
            <a:endParaRPr lang="en-GB" sz="1700" dirty="0">
              <a:effectLst/>
              <a:ea typeface="Arial Unicode MS"/>
            </a:endParaRPr>
          </a:p>
          <a:p>
            <a:pPr marL="342900" lvl="0" indent="-342900" algn="l">
              <a:buFont typeface="Symbol" panose="05050102010706020507" pitchFamily="18" charset="2"/>
              <a:buChar char=""/>
            </a:pPr>
            <a:r>
              <a:rPr lang="en-US" sz="1700" dirty="0">
                <a:effectLst/>
                <a:ea typeface="Arial Unicode MS"/>
              </a:rPr>
              <a:t>Making points in a logical way</a:t>
            </a:r>
            <a:endParaRPr lang="en-GB" sz="1700" dirty="0">
              <a:effectLst/>
              <a:ea typeface="Arial Unicode MS"/>
            </a:endParaRPr>
          </a:p>
          <a:p>
            <a:pPr marL="342900" lvl="0" indent="-342900" algn="l">
              <a:buFont typeface="Symbol" panose="05050102010706020507" pitchFamily="18" charset="2"/>
              <a:buChar char=""/>
            </a:pPr>
            <a:r>
              <a:rPr lang="en-US" sz="1700" dirty="0">
                <a:effectLst/>
                <a:ea typeface="Arial Unicode MS"/>
              </a:rPr>
              <a:t>Answering the question without going off from the point</a:t>
            </a:r>
            <a:endParaRPr lang="en-GB" sz="1700" dirty="0">
              <a:effectLst/>
              <a:ea typeface="Arial Unicode MS"/>
            </a:endParaRPr>
          </a:p>
          <a:p>
            <a:pPr marL="342900" lvl="0" indent="-342900" algn="l">
              <a:buFont typeface="Symbol" panose="05050102010706020507" pitchFamily="18" charset="2"/>
              <a:buChar char=""/>
            </a:pPr>
            <a:r>
              <a:rPr lang="en-US" sz="1700" dirty="0">
                <a:effectLst/>
                <a:ea typeface="Arial Unicode MS"/>
              </a:rPr>
              <a:t>Using Spelling, Punctuation and Grammar, as well as PE vocabulary</a:t>
            </a:r>
            <a:endParaRPr lang="en-GB" sz="1700" dirty="0">
              <a:effectLst/>
              <a:ea typeface="Arial Unicode MS"/>
            </a:endParaRPr>
          </a:p>
          <a:p>
            <a:r>
              <a:rPr lang="en-US" sz="1800" dirty="0">
                <a:effectLst/>
                <a:latin typeface="Times New Roman" panose="02020603050405020304" pitchFamily="18" charset="0"/>
                <a:ea typeface="Arial Unicode MS"/>
              </a:rPr>
              <a:t> </a:t>
            </a:r>
            <a:endParaRPr lang="en-GB" sz="1800" dirty="0">
              <a:effectLst/>
              <a:latin typeface="Times New Roman" panose="02020603050405020304" pitchFamily="18" charset="0"/>
              <a:ea typeface="Arial Unicode MS"/>
            </a:endParaRPr>
          </a:p>
          <a:p>
            <a:pPr marL="171450" indent="-171450">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7911165" y="3154255"/>
            <a:ext cx="1196353" cy="276999"/>
          </a:xfrm>
          <a:prstGeom prst="rect">
            <a:avLst/>
          </a:prstGeom>
          <a:noFill/>
        </p:spPr>
        <p:txBody>
          <a:bodyPr wrap="none" rtlCol="0">
            <a:spAutoFit/>
          </a:bodyPr>
          <a:lstStyle/>
          <a:p>
            <a:r>
              <a:rPr lang="en-GB" sz="1200" dirty="0"/>
              <a:t>CGP Workbook</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6CE4D13-8D98-40AC-5233-9F2065CE27EE}"/>
              </a:ext>
            </a:extLst>
          </p:cNvPr>
          <p:cNvPicPr>
            <a:picLocks noChangeAspect="1"/>
          </p:cNvPicPr>
          <p:nvPr/>
        </p:nvPicPr>
        <p:blipFill>
          <a:blip r:embed="rId3"/>
          <a:stretch>
            <a:fillRect/>
          </a:stretch>
        </p:blipFill>
        <p:spPr>
          <a:xfrm>
            <a:off x="7919791" y="1971540"/>
            <a:ext cx="1196353" cy="1203432"/>
          </a:xfrm>
          <a:prstGeom prst="rect">
            <a:avLst/>
          </a:prstGeom>
        </p:spPr>
      </p:pic>
      <p:sp>
        <p:nvSpPr>
          <p:cNvPr id="10" name="TextBox 9">
            <a:extLst>
              <a:ext uri="{FF2B5EF4-FFF2-40B4-BE49-F238E27FC236}">
                <a16:creationId xmlns:a16="http://schemas.microsoft.com/office/drawing/2014/main" id="{F31355C9-694B-3251-DDCD-5799928ADA83}"/>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147140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C06E-6741-BC42-F291-2C333692F612}"/>
              </a:ext>
            </a:extLst>
          </p:cNvPr>
          <p:cNvSpPr>
            <a:spLocks noGrp="1"/>
          </p:cNvSpPr>
          <p:nvPr>
            <p:ph type="title"/>
          </p:nvPr>
        </p:nvSpPr>
        <p:spPr>
          <a:xfrm>
            <a:off x="838200" y="-230098"/>
            <a:ext cx="10515600" cy="1325563"/>
          </a:xfrm>
        </p:spPr>
        <p:txBody>
          <a:bodyPr/>
          <a:lstStyle/>
          <a:p>
            <a:pPr algn="ctr"/>
            <a:r>
              <a:rPr lang="en-GB" dirty="0"/>
              <a:t>Welcome</a:t>
            </a:r>
          </a:p>
        </p:txBody>
      </p:sp>
      <p:sp>
        <p:nvSpPr>
          <p:cNvPr id="3" name="Content Placeholder 2">
            <a:extLst>
              <a:ext uri="{FF2B5EF4-FFF2-40B4-BE49-F238E27FC236}">
                <a16:creationId xmlns:a16="http://schemas.microsoft.com/office/drawing/2014/main" id="{3EEA9DB0-F897-75BC-848B-9C586172828E}"/>
              </a:ext>
            </a:extLst>
          </p:cNvPr>
          <p:cNvSpPr>
            <a:spLocks noGrp="1"/>
          </p:cNvSpPr>
          <p:nvPr>
            <p:ph idx="1"/>
          </p:nvPr>
        </p:nvSpPr>
        <p:spPr>
          <a:xfrm>
            <a:off x="838200" y="871268"/>
            <a:ext cx="10515600" cy="5986732"/>
          </a:xfrm>
        </p:spPr>
        <p:txBody>
          <a:bodyPr>
            <a:normAutofit fontScale="92500" lnSpcReduction="20000"/>
          </a:bodyPr>
          <a:lstStyle/>
          <a:p>
            <a:pPr marL="0" indent="0">
              <a:buNone/>
            </a:pPr>
            <a:r>
              <a:rPr lang="en-GB" sz="1700" dirty="0"/>
              <a:t>Thank you for attending our Maximise evening. The aim of this is to get feedback from teachers about student progress towards examinations, but also to look at how parents and students can be working outside of school hours to maximise progress. </a:t>
            </a:r>
          </a:p>
          <a:p>
            <a:pPr marL="0" indent="0">
              <a:buNone/>
            </a:pPr>
            <a:endParaRPr lang="en-GB" sz="1700" dirty="0"/>
          </a:p>
          <a:p>
            <a:pPr marL="0" indent="0">
              <a:buNone/>
            </a:pPr>
            <a:r>
              <a:rPr lang="en-GB" sz="1700" dirty="0"/>
              <a:t>Alongside the talks from staff this evening, each subject leader has created a short guide to their subjects’ upcoming examinations and ways students can revise at home in order to continue their learning. This includes links to revision materials, recommended websites and guides that can be purchased. We have sourced these links to ensure we signpost the correct materials, however, we do not recommend any specific retailer to purchase these guides and workbooks from and receive no commission for this. </a:t>
            </a:r>
          </a:p>
          <a:p>
            <a:pPr marL="0" indent="0">
              <a:buNone/>
            </a:pPr>
            <a:endParaRPr lang="en-GB" sz="1700" dirty="0"/>
          </a:p>
          <a:p>
            <a:pPr marL="0" indent="0">
              <a:buNone/>
            </a:pPr>
            <a:r>
              <a:rPr lang="en-GB" sz="1700" dirty="0"/>
              <a:t>We understand that exam season is nerve-wracking for both students and parents, and are often asked how parents can support their children in the best possible ways. Some strategies we recommend are as follows.</a:t>
            </a:r>
          </a:p>
          <a:p>
            <a:pPr marL="0" indent="0">
              <a:buNone/>
            </a:pPr>
            <a:endParaRPr lang="en-GB" sz="1700" dirty="0"/>
          </a:p>
          <a:p>
            <a:pPr>
              <a:buFont typeface="+mj-lt"/>
              <a:buAutoNum type="arabicPeriod"/>
            </a:pPr>
            <a:r>
              <a:rPr lang="en-GB" sz="1700" dirty="0"/>
              <a:t>Create a revision timetable with your child and help them to stick to this. There is no point that is too early to start revision.</a:t>
            </a:r>
          </a:p>
          <a:p>
            <a:pPr>
              <a:buFont typeface="+mj-lt"/>
              <a:buAutoNum type="arabicPeriod"/>
            </a:pPr>
            <a:r>
              <a:rPr lang="en-GB" sz="1700" dirty="0"/>
              <a:t>Create an effective learning environment for your child. Ensure they have a quiet, organised space to work in with no distractions, take regular breaks and are well-rested.</a:t>
            </a:r>
          </a:p>
          <a:p>
            <a:pPr>
              <a:buFont typeface="+mj-lt"/>
              <a:buAutoNum type="arabicPeriod"/>
            </a:pPr>
            <a:r>
              <a:rPr lang="en-GB" sz="1700" dirty="0"/>
              <a:t>Take an interest in your child’s learning and progress. Research shows that emphasising the use of content can increase motivation. Acting as the student and getting your child to explain a topic is proven to be one of the most effective methods of retaining information. Repeating information often helps to remember more, so short quizzes and questions from you will help your child remember more. </a:t>
            </a:r>
          </a:p>
          <a:p>
            <a:pPr>
              <a:buFont typeface="+mj-lt"/>
              <a:buAutoNum type="arabicPeriod"/>
            </a:pPr>
            <a:r>
              <a:rPr lang="en-GB" sz="1700" dirty="0"/>
              <a:t>Support your child in getting to school on time each day. Being in lessons will be the optimum way to help them make progress. </a:t>
            </a:r>
          </a:p>
          <a:p>
            <a:pPr>
              <a:buFont typeface="+mj-lt"/>
              <a:buAutoNum type="arabicPeriod"/>
            </a:pPr>
            <a:endParaRPr lang="en-GB" sz="1700" dirty="0"/>
          </a:p>
          <a:p>
            <a:pPr marL="0" indent="0">
              <a:buNone/>
            </a:pPr>
            <a:r>
              <a:rPr lang="en-GB" sz="1700" dirty="0"/>
              <a:t>If you require any support, please feel free to contact staff at The </a:t>
            </a:r>
            <a:r>
              <a:rPr lang="en-GB" sz="1700" dirty="0" err="1"/>
              <a:t>Heys</a:t>
            </a:r>
            <a:r>
              <a:rPr lang="en-GB" sz="1700" dirty="0"/>
              <a:t> School, who will be more than happy to assist. </a:t>
            </a:r>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146549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224881" y="-35665"/>
            <a:ext cx="9144000" cy="859883"/>
          </a:xfrm>
        </p:spPr>
        <p:txBody>
          <a:bodyPr>
            <a:normAutofit fontScale="90000"/>
          </a:bodyPr>
          <a:lstStyle/>
          <a:p>
            <a:r>
              <a:rPr lang="en-GB" dirty="0"/>
              <a:t>Sports Studies</a:t>
            </a:r>
          </a:p>
        </p:txBody>
      </p:sp>
      <p:sp>
        <p:nvSpPr>
          <p:cNvPr id="4" name="TextBox 3">
            <a:extLst>
              <a:ext uri="{FF2B5EF4-FFF2-40B4-BE49-F238E27FC236}">
                <a16:creationId xmlns:a16="http://schemas.microsoft.com/office/drawing/2014/main" id="{8ED3093B-7B64-9553-B98F-F62965BF12F3}"/>
              </a:ext>
            </a:extLst>
          </p:cNvPr>
          <p:cNvSpPr txBox="1"/>
          <p:nvPr/>
        </p:nvSpPr>
        <p:spPr>
          <a:xfrm>
            <a:off x="7605390" y="824218"/>
            <a:ext cx="2373746" cy="369332"/>
          </a:xfrm>
          <a:prstGeom prst="rect">
            <a:avLst/>
          </a:prstGeom>
          <a:noFill/>
        </p:spPr>
        <p:txBody>
          <a:bodyPr wrap="square" rtlCol="0">
            <a:spAutoFit/>
          </a:bodyPr>
          <a:lstStyle/>
          <a:p>
            <a:pPr algn="ctr"/>
            <a:r>
              <a:rPr lang="en-GB" dirty="0"/>
              <a:t>OCR</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13</a:t>
            </a:r>
            <a:r>
              <a:rPr lang="en-GB" sz="1200" baseline="30000" dirty="0"/>
              <a:t>th</a:t>
            </a:r>
            <a:r>
              <a:rPr lang="en-GB" sz="1200" dirty="0"/>
              <a:t> May 2024 (pm) – 1 hour 15 minutes</a:t>
            </a:r>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384995"/>
          </a:xfrm>
          <a:prstGeom prst="rect">
            <a:avLst/>
          </a:prstGeom>
          <a:noFill/>
        </p:spPr>
        <p:txBody>
          <a:bodyPr wrap="square" rtlCol="0">
            <a:spAutoFit/>
          </a:bodyPr>
          <a:lstStyle/>
          <a:p>
            <a:pPr algn="ctr"/>
            <a:r>
              <a:rPr lang="en-GB" sz="2400" b="1" u="sng" dirty="0"/>
              <a:t>Topics in each exam</a:t>
            </a:r>
          </a:p>
          <a:p>
            <a:pPr marL="342900" lvl="0" indent="-342900">
              <a:buFont typeface="+mj-lt"/>
              <a:buAutoNum type="arabicPeriod"/>
            </a:pPr>
            <a:r>
              <a:rPr lang="en-US" sz="1200" dirty="0">
                <a:effectLst/>
                <a:ea typeface="Arial Unicode MS"/>
              </a:rPr>
              <a:t>Issues Affecting Participation</a:t>
            </a:r>
            <a:endParaRPr lang="en-GB" sz="1200" dirty="0">
              <a:effectLst/>
              <a:ea typeface="Arial Unicode MS"/>
            </a:endParaRPr>
          </a:p>
          <a:p>
            <a:pPr marL="342900" lvl="0" indent="-342900">
              <a:buFont typeface="+mj-lt"/>
              <a:buAutoNum type="arabicPeriod"/>
            </a:pPr>
            <a:r>
              <a:rPr lang="en-US" sz="1200" dirty="0">
                <a:effectLst/>
                <a:ea typeface="Arial Unicode MS"/>
              </a:rPr>
              <a:t>Promoting Values</a:t>
            </a:r>
            <a:endParaRPr lang="en-GB" sz="1200" dirty="0">
              <a:effectLst/>
              <a:ea typeface="Arial Unicode MS"/>
            </a:endParaRPr>
          </a:p>
          <a:p>
            <a:pPr marL="342900" lvl="0" indent="-342900">
              <a:buFont typeface="+mj-lt"/>
              <a:buAutoNum type="arabicPeriod"/>
            </a:pPr>
            <a:r>
              <a:rPr lang="en-US" sz="1200" dirty="0">
                <a:effectLst/>
                <a:ea typeface="Arial Unicode MS"/>
              </a:rPr>
              <a:t>Hosting a Major Sporting Event</a:t>
            </a:r>
            <a:endParaRPr lang="en-GB" sz="1200" dirty="0">
              <a:effectLst/>
              <a:ea typeface="Arial Unicode MS"/>
            </a:endParaRPr>
          </a:p>
          <a:p>
            <a:pPr marL="342900" lvl="0" indent="-342900">
              <a:buFont typeface="+mj-lt"/>
              <a:buAutoNum type="arabicPeriod"/>
            </a:pPr>
            <a:r>
              <a:rPr lang="en-US" sz="1200" dirty="0">
                <a:effectLst/>
                <a:ea typeface="Arial Unicode MS"/>
              </a:rPr>
              <a:t>National Governing Bodies</a:t>
            </a:r>
            <a:endParaRPr lang="en-GB" sz="1200" dirty="0">
              <a:effectLst/>
              <a:ea typeface="Arial Unicode MS"/>
            </a:endParaRPr>
          </a:p>
          <a:p>
            <a:pPr marL="342900" lvl="0" indent="-342900">
              <a:buFont typeface="+mj-lt"/>
              <a:buAutoNum type="arabicPeriod"/>
            </a:pPr>
            <a:r>
              <a:rPr lang="en-US" sz="1200" dirty="0">
                <a:effectLst/>
                <a:ea typeface="Arial Unicode MS"/>
              </a:rPr>
              <a:t>Technology in Sport</a:t>
            </a:r>
            <a:endParaRPr lang="en-GB" sz="1200" dirty="0">
              <a:effectLst/>
              <a:ea typeface="Arial Unicode MS"/>
            </a:endParaRP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US" sz="1200" dirty="0">
                <a:effectLst/>
                <a:ea typeface="Arial Unicode MS"/>
              </a:rPr>
              <a:t>Keep on top of Controlled Assessment - Practical Performance Tasks 1 and 2 should be complete by now. Task 3 should be planned and ready to deliver.</a:t>
            </a:r>
            <a:endParaRPr lang="en-GB" sz="1200" dirty="0">
              <a:effectLst/>
              <a:ea typeface="Arial Unicode MS"/>
            </a:endParaRPr>
          </a:p>
          <a:p>
            <a:pPr algn="l"/>
            <a:r>
              <a:rPr lang="en-US" sz="1200" dirty="0">
                <a:effectLst/>
                <a:ea typeface="Arial Unicode MS"/>
              </a:rPr>
              <a:t>Practice all 3 types of questions:</a:t>
            </a:r>
            <a:endParaRPr lang="en-GB" sz="1200" dirty="0">
              <a:effectLst/>
              <a:ea typeface="Arial Unicode MS"/>
            </a:endParaRPr>
          </a:p>
          <a:p>
            <a:pPr marL="342900" lvl="0" indent="-342900" algn="l">
              <a:buFont typeface="Symbol" panose="05050102010706020507" pitchFamily="18" charset="2"/>
              <a:buChar char=""/>
            </a:pPr>
            <a:r>
              <a:rPr lang="en-US" sz="1200" dirty="0">
                <a:effectLst/>
                <a:ea typeface="Arial Unicode MS"/>
              </a:rPr>
              <a:t>Multiple Choice- Tick the right box. If you make a mistake, put a cross over the wrong answer and tick the box of your new answer.</a:t>
            </a:r>
            <a:endParaRPr lang="en-GB" sz="1200" dirty="0">
              <a:effectLst/>
              <a:ea typeface="Arial Unicode MS"/>
            </a:endParaRPr>
          </a:p>
          <a:p>
            <a:pPr marL="342900" lvl="0" indent="-342900" algn="l">
              <a:buFont typeface="Symbol" panose="05050102010706020507" pitchFamily="18" charset="2"/>
              <a:buChar char=""/>
            </a:pPr>
            <a:r>
              <a:rPr lang="en-US" sz="1200" dirty="0">
                <a:effectLst/>
                <a:ea typeface="Arial Unicode MS"/>
              </a:rPr>
              <a:t>Short Answer Questions- 1-4 marks. Read questions carefully. These are an opportunity to show your knowledge and apply it to a situation- by evaluating or </a:t>
            </a:r>
            <a:r>
              <a:rPr lang="en-US" sz="1200" dirty="0" err="1">
                <a:effectLst/>
                <a:ea typeface="Arial Unicode MS"/>
              </a:rPr>
              <a:t>analysing</a:t>
            </a:r>
            <a:r>
              <a:rPr lang="en-US" sz="1200" dirty="0">
                <a:effectLst/>
                <a:ea typeface="Arial Unicode MS"/>
              </a:rPr>
              <a:t> something. Pay particular attention to the number of points it asks for; for example “state </a:t>
            </a:r>
            <a:r>
              <a:rPr lang="en-US" sz="1200" b="1" dirty="0">
                <a:effectLst/>
                <a:ea typeface="Arial Unicode MS"/>
              </a:rPr>
              <a:t>two</a:t>
            </a:r>
            <a:r>
              <a:rPr lang="en-US" sz="1200" dirty="0">
                <a:effectLst/>
                <a:ea typeface="Arial Unicode MS"/>
              </a:rPr>
              <a:t> reasons.”</a:t>
            </a:r>
            <a:endParaRPr lang="en-GB" sz="1200" dirty="0">
              <a:effectLst/>
              <a:ea typeface="Arial Unicode MS"/>
            </a:endParaRPr>
          </a:p>
          <a:p>
            <a:pPr marL="342900" lvl="0" indent="-342900" algn="l">
              <a:buFont typeface="Symbol" panose="05050102010706020507" pitchFamily="18" charset="2"/>
              <a:buChar char=""/>
            </a:pPr>
            <a:r>
              <a:rPr lang="en-US" sz="1200" dirty="0">
                <a:effectLst/>
                <a:ea typeface="Arial Unicode MS"/>
              </a:rPr>
              <a:t>Extended writing questions- 6-8 Marks. Discuss means you need to write about the advantages or disadvantages of something, and come to a conclusion. There are often bullet points within the question- be sure you refer to them to help you to answer the full questions. </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7166388" y="3181395"/>
            <a:ext cx="1514261" cy="276999"/>
          </a:xfrm>
          <a:prstGeom prst="rect">
            <a:avLst/>
          </a:prstGeom>
          <a:noFill/>
        </p:spPr>
        <p:txBody>
          <a:bodyPr wrap="none" rtlCol="0">
            <a:spAutoFit/>
          </a:bodyPr>
          <a:lstStyle/>
          <a:p>
            <a:r>
              <a:rPr lang="en-GB" sz="1200" dirty="0"/>
              <a:t>CGP Revision Guide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F11EC04-071C-85FD-9125-1251C8338CC5}"/>
              </a:ext>
            </a:extLst>
          </p:cNvPr>
          <p:cNvPicPr>
            <a:picLocks noChangeAspect="1"/>
          </p:cNvPicPr>
          <p:nvPr/>
        </p:nvPicPr>
        <p:blipFill>
          <a:blip r:embed="rId3"/>
          <a:stretch>
            <a:fillRect/>
          </a:stretch>
        </p:blipFill>
        <p:spPr>
          <a:xfrm>
            <a:off x="7332767" y="1989725"/>
            <a:ext cx="1181504" cy="1188495"/>
          </a:xfrm>
          <a:prstGeom prst="rect">
            <a:avLst/>
          </a:prstGeom>
        </p:spPr>
      </p:pic>
      <p:pic>
        <p:nvPicPr>
          <p:cNvPr id="17" name="Picture 16">
            <a:extLst>
              <a:ext uri="{FF2B5EF4-FFF2-40B4-BE49-F238E27FC236}">
                <a16:creationId xmlns:a16="http://schemas.microsoft.com/office/drawing/2014/main" id="{4B8363FB-D3B1-D9FF-D6C5-EB7E0F8F6139}"/>
              </a:ext>
            </a:extLst>
          </p:cNvPr>
          <p:cNvPicPr>
            <a:picLocks noChangeAspect="1"/>
          </p:cNvPicPr>
          <p:nvPr/>
        </p:nvPicPr>
        <p:blipFill>
          <a:blip r:embed="rId4"/>
          <a:stretch>
            <a:fillRect/>
          </a:stretch>
        </p:blipFill>
        <p:spPr>
          <a:xfrm>
            <a:off x="9188568" y="1989725"/>
            <a:ext cx="1192021" cy="1188495"/>
          </a:xfrm>
          <a:prstGeom prst="rect">
            <a:avLst/>
          </a:prstGeom>
        </p:spPr>
      </p:pic>
      <p:sp>
        <p:nvSpPr>
          <p:cNvPr id="20" name="TextBox 19">
            <a:extLst>
              <a:ext uri="{FF2B5EF4-FFF2-40B4-BE49-F238E27FC236}">
                <a16:creationId xmlns:a16="http://schemas.microsoft.com/office/drawing/2014/main" id="{4050D40E-1934-380E-9129-A71AF9A50B4E}"/>
              </a:ext>
            </a:extLst>
          </p:cNvPr>
          <p:cNvSpPr txBox="1"/>
          <p:nvPr/>
        </p:nvSpPr>
        <p:spPr>
          <a:xfrm>
            <a:off x="8796881" y="3181395"/>
            <a:ext cx="1196353" cy="276999"/>
          </a:xfrm>
          <a:prstGeom prst="rect">
            <a:avLst/>
          </a:prstGeom>
          <a:noFill/>
        </p:spPr>
        <p:txBody>
          <a:bodyPr wrap="none" rtlCol="0">
            <a:spAutoFit/>
          </a:bodyPr>
          <a:lstStyle/>
          <a:p>
            <a:r>
              <a:rPr lang="en-GB" sz="1200" dirty="0"/>
              <a:t>CGP Workbook</a:t>
            </a:r>
          </a:p>
        </p:txBody>
      </p:sp>
      <p:sp>
        <p:nvSpPr>
          <p:cNvPr id="10" name="TextBox 9">
            <a:extLst>
              <a:ext uri="{FF2B5EF4-FFF2-40B4-BE49-F238E27FC236}">
                <a16:creationId xmlns:a16="http://schemas.microsoft.com/office/drawing/2014/main" id="{CB04BBFD-DD9B-B119-E22B-07621C92FB63}"/>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4014479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180935" y="0"/>
            <a:ext cx="9144000" cy="859883"/>
          </a:xfrm>
        </p:spPr>
        <p:txBody>
          <a:bodyPr>
            <a:normAutofit fontScale="90000"/>
          </a:bodyPr>
          <a:lstStyle/>
          <a:p>
            <a:r>
              <a:rPr lang="en-GB" dirty="0"/>
              <a:t>Textiles</a:t>
            </a:r>
          </a:p>
        </p:txBody>
      </p:sp>
      <p:sp>
        <p:nvSpPr>
          <p:cNvPr id="4" name="TextBox 3">
            <a:extLst>
              <a:ext uri="{FF2B5EF4-FFF2-40B4-BE49-F238E27FC236}">
                <a16:creationId xmlns:a16="http://schemas.microsoft.com/office/drawing/2014/main" id="{8ED3093B-7B64-9553-B98F-F62965BF12F3}"/>
              </a:ext>
            </a:extLst>
          </p:cNvPr>
          <p:cNvSpPr txBox="1"/>
          <p:nvPr/>
        </p:nvSpPr>
        <p:spPr>
          <a:xfrm>
            <a:off x="7561444" y="859883"/>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normAutofit/>
          </a:bodyPr>
          <a:lstStyle/>
          <a:p>
            <a:r>
              <a:rPr lang="en-GB" b="1" u="sng" dirty="0"/>
              <a:t>Exams</a:t>
            </a:r>
          </a:p>
          <a:p>
            <a:pPr algn="l"/>
            <a:r>
              <a:rPr lang="en-GB" sz="1200" b="0" i="0" dirty="0">
                <a:solidFill>
                  <a:srgbClr val="000000"/>
                </a:solidFill>
                <a:effectLst/>
              </a:rPr>
              <a:t>Component 1 portfolio to be completed by the end of January 2024.</a:t>
            </a:r>
          </a:p>
          <a:p>
            <a:pPr algn="l"/>
            <a:r>
              <a:rPr lang="en-GB" sz="1200" b="0" i="0" dirty="0">
                <a:solidFill>
                  <a:srgbClr val="000000"/>
                </a:solidFill>
                <a:effectLst/>
              </a:rPr>
              <a:t>Exam paper given out at the start of January for pupils to work on preparation work.  </a:t>
            </a:r>
            <a:br>
              <a:rPr lang="en-GB" sz="1200" b="0" i="0" dirty="0">
                <a:solidFill>
                  <a:srgbClr val="000000"/>
                </a:solidFill>
                <a:effectLst/>
              </a:rPr>
            </a:br>
            <a:r>
              <a:rPr lang="en-GB" sz="1200" b="0" i="0" dirty="0">
                <a:solidFill>
                  <a:srgbClr val="000000"/>
                </a:solidFill>
                <a:effectLst/>
              </a:rPr>
              <a:t>10 hours of unaided work (dependent on content of the unreleased exam and what materials pupils choose to use).</a:t>
            </a:r>
            <a:endParaRPr lang="en-GB" sz="1600"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923330"/>
          </a:xfrm>
          <a:prstGeom prst="rect">
            <a:avLst/>
          </a:prstGeom>
          <a:noFill/>
        </p:spPr>
        <p:txBody>
          <a:bodyPr wrap="square" rtlCol="0">
            <a:spAutoFit/>
          </a:bodyPr>
          <a:lstStyle/>
          <a:p>
            <a:pPr algn="ctr"/>
            <a:r>
              <a:rPr lang="en-GB" sz="2400" b="1" u="sng" dirty="0"/>
              <a:t>Topics in each exam</a:t>
            </a:r>
          </a:p>
          <a:p>
            <a:endParaRPr lang="en-GB" sz="400" dirty="0">
              <a:effectLst/>
              <a:ea typeface="Arial Unicode MS"/>
            </a:endParaRPr>
          </a:p>
          <a:p>
            <a:r>
              <a:rPr lang="en-GB" sz="1200" dirty="0">
                <a:effectLst/>
                <a:ea typeface="Arial Unicode MS"/>
              </a:rPr>
              <a:t>Exam paper was released this week and will be discussed in lesson time.</a:t>
            </a: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r>
              <a:rPr lang="en-GB" sz="1200" b="0" i="0" dirty="0">
                <a:solidFill>
                  <a:srgbClr val="000000"/>
                </a:solidFill>
                <a:effectLst/>
              </a:rPr>
              <a:t>Pupils should decide on which brief to follow as soon as possible and conduct a range of research to inspire their work, all of which must be documented. Pupils must explore the theme thoroughly and annotate their work as it progresses, outlining their thought process. They must show how they have developed their own “personal response” through developing design ideas inspired by the research and experimenting conducted. </a:t>
            </a:r>
            <a:endParaRPr lang="en-GB" sz="10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5391508" y="2066551"/>
            <a:ext cx="6480699" cy="461665"/>
          </a:xfrm>
          <a:prstGeom prst="rect">
            <a:avLst/>
          </a:prstGeom>
          <a:noFill/>
        </p:spPr>
        <p:txBody>
          <a:bodyPr wrap="square" rtlCol="0">
            <a:spAutoFit/>
          </a:bodyPr>
          <a:lstStyle/>
          <a:p>
            <a:r>
              <a:rPr lang="en-GB" sz="1200" dirty="0"/>
              <a:t>Pupils will be required to conduct their own research and development on their chosen brief, appropriate for their theme.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467F86-EEE2-62F6-0BDF-060D04345381}"/>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96602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180935" y="0"/>
            <a:ext cx="9144000" cy="859883"/>
          </a:xfrm>
        </p:spPr>
        <p:txBody>
          <a:bodyPr>
            <a:normAutofit fontScale="90000"/>
          </a:bodyPr>
          <a:lstStyle/>
          <a:p>
            <a:r>
              <a:rPr lang="en-GB" dirty="0"/>
              <a:t>Art and Design</a:t>
            </a:r>
          </a:p>
        </p:txBody>
      </p:sp>
      <p:sp>
        <p:nvSpPr>
          <p:cNvPr id="4" name="TextBox 3">
            <a:extLst>
              <a:ext uri="{FF2B5EF4-FFF2-40B4-BE49-F238E27FC236}">
                <a16:creationId xmlns:a16="http://schemas.microsoft.com/office/drawing/2014/main" id="{8ED3093B-7B64-9553-B98F-F62965BF12F3}"/>
              </a:ext>
            </a:extLst>
          </p:cNvPr>
          <p:cNvSpPr txBox="1"/>
          <p:nvPr/>
        </p:nvSpPr>
        <p:spPr>
          <a:xfrm>
            <a:off x="7561444" y="859883"/>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normAutofit/>
          </a:bodyPr>
          <a:lstStyle/>
          <a:p>
            <a:r>
              <a:rPr lang="en-GB" b="1" u="sng" dirty="0"/>
              <a:t>Exams</a:t>
            </a:r>
          </a:p>
          <a:p>
            <a:pPr algn="l"/>
            <a:r>
              <a:rPr lang="en-GB" sz="1200" b="0" i="0" dirty="0">
                <a:solidFill>
                  <a:srgbClr val="000000"/>
                </a:solidFill>
                <a:effectLst/>
              </a:rPr>
              <a:t>Exam paper given out at the start of January for pupils to work on preparation work.  </a:t>
            </a:r>
            <a:br>
              <a:rPr lang="en-GB" sz="1200" b="0" i="0" dirty="0">
                <a:solidFill>
                  <a:srgbClr val="000000"/>
                </a:solidFill>
                <a:effectLst/>
              </a:rPr>
            </a:br>
            <a:r>
              <a:rPr lang="en-GB" sz="1200" b="0" i="0" dirty="0">
                <a:solidFill>
                  <a:srgbClr val="000000"/>
                </a:solidFill>
                <a:effectLst/>
              </a:rPr>
              <a:t>10 hours of unaided work provisionally on the 22 and 23</a:t>
            </a:r>
            <a:r>
              <a:rPr lang="en-GB" sz="1200" b="0" i="0" baseline="30000" dirty="0">
                <a:solidFill>
                  <a:srgbClr val="000000"/>
                </a:solidFill>
                <a:effectLst/>
              </a:rPr>
              <a:t>rd</a:t>
            </a:r>
            <a:r>
              <a:rPr lang="en-GB" sz="1200" b="0" i="0" dirty="0">
                <a:solidFill>
                  <a:srgbClr val="000000"/>
                </a:solidFill>
                <a:effectLst/>
              </a:rPr>
              <a:t> April (dependent on content of the unreleased exam and what media sources pupils choose to use).</a:t>
            </a:r>
            <a:endParaRPr lang="en-GB" sz="1600"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923330"/>
          </a:xfrm>
          <a:prstGeom prst="rect">
            <a:avLst/>
          </a:prstGeom>
          <a:noFill/>
        </p:spPr>
        <p:txBody>
          <a:bodyPr wrap="square" rtlCol="0">
            <a:spAutoFit/>
          </a:bodyPr>
          <a:lstStyle/>
          <a:p>
            <a:pPr algn="ctr"/>
            <a:r>
              <a:rPr lang="en-GB" sz="2400" b="1" u="sng" dirty="0"/>
              <a:t>Topics in each exam</a:t>
            </a:r>
          </a:p>
          <a:p>
            <a:endParaRPr lang="en-GB" sz="400" dirty="0">
              <a:effectLst/>
              <a:ea typeface="Arial Unicode MS"/>
            </a:endParaRPr>
          </a:p>
          <a:p>
            <a:r>
              <a:rPr lang="en-GB" sz="1200" dirty="0">
                <a:effectLst/>
                <a:ea typeface="Arial Unicode MS"/>
              </a:rPr>
              <a:t>Exam paper was released this week and will be discussed in lesson time.</a:t>
            </a: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r>
              <a:rPr lang="en-GB" sz="1200" b="0" i="0" dirty="0">
                <a:solidFill>
                  <a:srgbClr val="000000"/>
                </a:solidFill>
                <a:effectLst/>
              </a:rPr>
              <a:t>Pupils should decide on which brief to follow as soon as possible and conduct a range of research to inspire their work, all of which must be documented. Research should include study pages on relevant artists, pupils’ own photos and own studies in a variety of media. Pupils must explore the theme thoroughly and annotate their work as it progresses, outlining their thought process. They must show how they have developed their own “personal response” through developing design ideas inspired by the research and experimenting conducted. </a:t>
            </a:r>
            <a:endParaRPr lang="en-GB" sz="10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5391508" y="2066551"/>
            <a:ext cx="6480699" cy="461665"/>
          </a:xfrm>
          <a:prstGeom prst="rect">
            <a:avLst/>
          </a:prstGeom>
          <a:noFill/>
        </p:spPr>
        <p:txBody>
          <a:bodyPr wrap="square" rtlCol="0">
            <a:spAutoFit/>
          </a:bodyPr>
          <a:lstStyle/>
          <a:p>
            <a:r>
              <a:rPr lang="en-GB" sz="1200" dirty="0"/>
              <a:t>Pupils will be required to conduct their own research and development on their chosen brief, using a range of Art and Design media, appropriate for their theme.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467F86-EEE2-62F6-0BDF-060D04345381}"/>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263159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776158" y="-43051"/>
            <a:ext cx="9144000" cy="859883"/>
          </a:xfrm>
        </p:spPr>
        <p:txBody>
          <a:bodyPr>
            <a:normAutofit fontScale="90000"/>
          </a:bodyPr>
          <a:lstStyle/>
          <a:p>
            <a:r>
              <a:rPr lang="en-GB" dirty="0"/>
              <a:t>Drama</a:t>
            </a:r>
          </a:p>
        </p:txBody>
      </p:sp>
      <p:sp>
        <p:nvSpPr>
          <p:cNvPr id="4" name="TextBox 3">
            <a:extLst>
              <a:ext uri="{FF2B5EF4-FFF2-40B4-BE49-F238E27FC236}">
                <a16:creationId xmlns:a16="http://schemas.microsoft.com/office/drawing/2014/main" id="{8ED3093B-7B64-9553-B98F-F62965BF12F3}"/>
              </a:ext>
            </a:extLst>
          </p:cNvPr>
          <p:cNvSpPr txBox="1"/>
          <p:nvPr/>
        </p:nvSpPr>
        <p:spPr>
          <a:xfrm>
            <a:off x="8156667" y="816832"/>
            <a:ext cx="2373746" cy="369332"/>
          </a:xfrm>
          <a:prstGeom prst="rect">
            <a:avLst/>
          </a:prstGeom>
          <a:noFill/>
        </p:spPr>
        <p:txBody>
          <a:bodyPr wrap="square" rtlCol="0">
            <a:spAutoFit/>
          </a:bodyPr>
          <a:lstStyle/>
          <a:p>
            <a:pPr algn="ctr"/>
            <a:r>
              <a:rPr lang="en-GB" dirty="0" err="1"/>
              <a:t>Eduqas</a:t>
            </a:r>
            <a:endParaRPr lang="en-GB" dirty="0"/>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Component 1 – Devised Performance – completed 15</a:t>
            </a:r>
            <a:r>
              <a:rPr lang="en-GB" sz="1200" baseline="30000" dirty="0"/>
              <a:t>th</a:t>
            </a:r>
            <a:r>
              <a:rPr lang="en-GB" sz="1200" dirty="0"/>
              <a:t> December 2023</a:t>
            </a:r>
          </a:p>
          <a:p>
            <a:pPr algn="l"/>
            <a:r>
              <a:rPr lang="en-GB" sz="1200" dirty="0"/>
              <a:t>Component 2 – Scripted Performance – 22</a:t>
            </a:r>
            <a:r>
              <a:rPr lang="en-GB" sz="1200" baseline="30000" dirty="0"/>
              <a:t>nd</a:t>
            </a:r>
            <a:r>
              <a:rPr lang="en-GB" sz="1200" dirty="0"/>
              <a:t> March 2024</a:t>
            </a:r>
          </a:p>
          <a:p>
            <a:pPr algn="l"/>
            <a:r>
              <a:rPr lang="en-GB" sz="1200" dirty="0"/>
              <a:t>Component 3 – Interpreting Theatre – 9</a:t>
            </a:r>
            <a:r>
              <a:rPr lang="en-GB" sz="1200" baseline="30000" dirty="0"/>
              <a:t>th</a:t>
            </a:r>
            <a:r>
              <a:rPr lang="en-GB" sz="1200" dirty="0"/>
              <a:t> May 2024 (pm) – 1 hour 30 minutes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107996"/>
          </a:xfrm>
          <a:prstGeom prst="rect">
            <a:avLst/>
          </a:prstGeom>
          <a:noFill/>
        </p:spPr>
        <p:txBody>
          <a:bodyPr wrap="square" rtlCol="0">
            <a:spAutoFit/>
          </a:bodyPr>
          <a:lstStyle/>
          <a:p>
            <a:pPr algn="ctr"/>
            <a:r>
              <a:rPr lang="en-GB" sz="2400" b="1" u="sng" dirty="0"/>
              <a:t>Topics in each exam</a:t>
            </a:r>
          </a:p>
          <a:p>
            <a:endParaRPr lang="en-US" sz="400" b="1" dirty="0">
              <a:effectLst/>
              <a:ea typeface="Arial Unicode MS"/>
            </a:endParaRPr>
          </a:p>
          <a:p>
            <a:r>
              <a:rPr lang="en-US" sz="1200" b="1" dirty="0">
                <a:effectLst/>
                <a:ea typeface="Arial Unicode MS"/>
              </a:rPr>
              <a:t>Set Text: </a:t>
            </a:r>
            <a:r>
              <a:rPr lang="en-GB" sz="1200" dirty="0">
                <a:effectLst/>
                <a:ea typeface="Arial Unicode MS"/>
              </a:rPr>
              <a:t>Nough</a:t>
            </a:r>
            <a:r>
              <a:rPr lang="en-GB" sz="1200" dirty="0">
                <a:ea typeface="Arial Unicode MS"/>
              </a:rPr>
              <a:t>ts and Crosses (Malorie Blackman)</a:t>
            </a:r>
            <a:r>
              <a:rPr lang="en-US" sz="1200" dirty="0">
                <a:effectLst/>
                <a:ea typeface="Arial Unicode MS"/>
              </a:rPr>
              <a:t>  </a:t>
            </a:r>
            <a:endParaRPr lang="en-GB" sz="1200" dirty="0">
              <a:effectLst/>
              <a:ea typeface="Arial Unicode MS"/>
            </a:endParaRPr>
          </a:p>
          <a:p>
            <a:r>
              <a:rPr lang="en-US" sz="1200" b="1" dirty="0">
                <a:effectLst/>
                <a:ea typeface="Arial Unicode MS"/>
              </a:rPr>
              <a:t>Live Theatre Review: </a:t>
            </a:r>
            <a:r>
              <a:rPr lang="en-US" sz="1200" dirty="0">
                <a:effectLst/>
                <a:ea typeface="Arial Unicode MS"/>
              </a:rPr>
              <a:t>Human Nurture</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rtl="0" fontAlgn="base"/>
            <a:r>
              <a:rPr lang="en-GB" sz="1200" b="0" i="0" dirty="0">
                <a:solidFill>
                  <a:srgbClr val="000000"/>
                </a:solidFill>
                <a:effectLst/>
              </a:rPr>
              <a:t>Ensure you know the set text inside out. </a:t>
            </a:r>
          </a:p>
          <a:p>
            <a:pPr algn="l" rtl="0" fontAlgn="base"/>
            <a:r>
              <a:rPr lang="en-GB" sz="1200" b="0" i="0" dirty="0">
                <a:solidFill>
                  <a:srgbClr val="000000"/>
                </a:solidFill>
                <a:effectLst/>
              </a:rPr>
              <a:t>Ensure you watch the recording for Human Nurture as much as possible. </a:t>
            </a:r>
          </a:p>
          <a:p>
            <a:pPr marL="171450" indent="-1714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0AE41711-3EE6-ACD7-48CF-FC77302A066C}"/>
              </a:ext>
            </a:extLst>
          </p:cNvPr>
          <p:cNvSpPr txBox="1"/>
          <p:nvPr/>
        </p:nvSpPr>
        <p:spPr>
          <a:xfrm>
            <a:off x="6487285" y="3151341"/>
            <a:ext cx="607474" cy="276999"/>
          </a:xfrm>
          <a:prstGeom prst="rect">
            <a:avLst/>
          </a:prstGeom>
          <a:noFill/>
        </p:spPr>
        <p:txBody>
          <a:bodyPr wrap="none" rtlCol="0">
            <a:spAutoFit/>
          </a:bodyPr>
          <a:lstStyle/>
          <a:p>
            <a:r>
              <a:rPr lang="en-GB" sz="1200" dirty="0"/>
              <a:t>Padlet</a:t>
            </a:r>
          </a:p>
        </p:txBody>
      </p:sp>
      <p:sp>
        <p:nvSpPr>
          <p:cNvPr id="15" name="TextBox 14">
            <a:extLst>
              <a:ext uri="{FF2B5EF4-FFF2-40B4-BE49-F238E27FC236}">
                <a16:creationId xmlns:a16="http://schemas.microsoft.com/office/drawing/2014/main" id="{D936B678-3562-A07A-5628-A36CEF6BA844}"/>
              </a:ext>
            </a:extLst>
          </p:cNvPr>
          <p:cNvSpPr txBox="1"/>
          <p:nvPr/>
        </p:nvSpPr>
        <p:spPr>
          <a:xfrm>
            <a:off x="7762144" y="3151340"/>
            <a:ext cx="686406" cy="276999"/>
          </a:xfrm>
          <a:prstGeom prst="rect">
            <a:avLst/>
          </a:prstGeom>
          <a:noFill/>
        </p:spPr>
        <p:txBody>
          <a:bodyPr wrap="none" rtlCol="0">
            <a:spAutoFit/>
          </a:bodyPr>
          <a:lstStyle/>
          <a:p>
            <a:r>
              <a:rPr lang="en-GB" sz="1200" dirty="0" err="1"/>
              <a:t>Eduqas</a:t>
            </a:r>
            <a:endParaRPr lang="en-GB" sz="1200" dirty="0"/>
          </a:p>
        </p:txBody>
      </p:sp>
      <p:sp>
        <p:nvSpPr>
          <p:cNvPr id="18" name="TextBox 17">
            <a:extLst>
              <a:ext uri="{FF2B5EF4-FFF2-40B4-BE49-F238E27FC236}">
                <a16:creationId xmlns:a16="http://schemas.microsoft.com/office/drawing/2014/main" id="{D7C9EB44-2656-2D5C-73D4-2F860BCE7583}"/>
              </a:ext>
            </a:extLst>
          </p:cNvPr>
          <p:cNvSpPr txBox="1"/>
          <p:nvPr/>
        </p:nvSpPr>
        <p:spPr>
          <a:xfrm>
            <a:off x="9960730" y="3137836"/>
            <a:ext cx="1474328" cy="461665"/>
          </a:xfrm>
          <a:prstGeom prst="rect">
            <a:avLst/>
          </a:prstGeom>
          <a:noFill/>
        </p:spPr>
        <p:txBody>
          <a:bodyPr wrap="square" rtlCol="0">
            <a:spAutoFit/>
          </a:bodyPr>
          <a:lstStyle/>
          <a:p>
            <a:pPr algn="ctr"/>
            <a:r>
              <a:rPr lang="en-GB" sz="1200" dirty="0"/>
              <a:t>Noughts and Crosses resource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C1F98AC-3A78-8755-99AB-8D2968675ADE}"/>
              </a:ext>
            </a:extLst>
          </p:cNvPr>
          <p:cNvPicPr>
            <a:picLocks noChangeAspect="1"/>
          </p:cNvPicPr>
          <p:nvPr/>
        </p:nvPicPr>
        <p:blipFill>
          <a:blip r:embed="rId3"/>
          <a:stretch>
            <a:fillRect/>
          </a:stretch>
        </p:blipFill>
        <p:spPr>
          <a:xfrm>
            <a:off x="6309295" y="2111001"/>
            <a:ext cx="988988" cy="1002044"/>
          </a:xfrm>
          <a:prstGeom prst="rect">
            <a:avLst/>
          </a:prstGeom>
        </p:spPr>
      </p:pic>
      <p:pic>
        <p:nvPicPr>
          <p:cNvPr id="17" name="Picture 16">
            <a:extLst>
              <a:ext uri="{FF2B5EF4-FFF2-40B4-BE49-F238E27FC236}">
                <a16:creationId xmlns:a16="http://schemas.microsoft.com/office/drawing/2014/main" id="{A7840F26-7C0A-E581-2567-410CFEF51362}"/>
              </a:ext>
            </a:extLst>
          </p:cNvPr>
          <p:cNvPicPr>
            <a:picLocks noChangeAspect="1"/>
          </p:cNvPicPr>
          <p:nvPr/>
        </p:nvPicPr>
        <p:blipFill>
          <a:blip r:embed="rId4"/>
          <a:stretch>
            <a:fillRect/>
          </a:stretch>
        </p:blipFill>
        <p:spPr>
          <a:xfrm>
            <a:off x="7575849" y="2111001"/>
            <a:ext cx="1053657" cy="1037692"/>
          </a:xfrm>
          <a:prstGeom prst="rect">
            <a:avLst/>
          </a:prstGeom>
        </p:spPr>
      </p:pic>
      <p:pic>
        <p:nvPicPr>
          <p:cNvPr id="21" name="Picture 20">
            <a:extLst>
              <a:ext uri="{FF2B5EF4-FFF2-40B4-BE49-F238E27FC236}">
                <a16:creationId xmlns:a16="http://schemas.microsoft.com/office/drawing/2014/main" id="{57548864-C2EC-337B-EC30-8F4D2211BFAD}"/>
              </a:ext>
            </a:extLst>
          </p:cNvPr>
          <p:cNvPicPr>
            <a:picLocks noChangeAspect="1"/>
          </p:cNvPicPr>
          <p:nvPr/>
        </p:nvPicPr>
        <p:blipFill>
          <a:blip r:embed="rId5"/>
          <a:stretch>
            <a:fillRect/>
          </a:stretch>
        </p:blipFill>
        <p:spPr>
          <a:xfrm>
            <a:off x="8877203" y="2098628"/>
            <a:ext cx="1053658" cy="1060264"/>
          </a:xfrm>
          <a:prstGeom prst="rect">
            <a:avLst/>
          </a:prstGeom>
        </p:spPr>
      </p:pic>
      <p:sp>
        <p:nvSpPr>
          <p:cNvPr id="22" name="TextBox 21">
            <a:extLst>
              <a:ext uri="{FF2B5EF4-FFF2-40B4-BE49-F238E27FC236}">
                <a16:creationId xmlns:a16="http://schemas.microsoft.com/office/drawing/2014/main" id="{6F9CDF89-A55A-D029-35A9-7C7A2EF4BCC0}"/>
              </a:ext>
            </a:extLst>
          </p:cNvPr>
          <p:cNvSpPr txBox="1"/>
          <p:nvPr/>
        </p:nvSpPr>
        <p:spPr>
          <a:xfrm>
            <a:off x="8907072" y="3148693"/>
            <a:ext cx="1027974" cy="276999"/>
          </a:xfrm>
          <a:prstGeom prst="rect">
            <a:avLst/>
          </a:prstGeom>
          <a:noFill/>
        </p:spPr>
        <p:txBody>
          <a:bodyPr wrap="none" rtlCol="0">
            <a:spAutoFit/>
          </a:bodyPr>
          <a:lstStyle/>
          <a:p>
            <a:r>
              <a:rPr lang="en-GB" sz="1200" dirty="0"/>
              <a:t>BBC Bitesize</a:t>
            </a:r>
          </a:p>
        </p:txBody>
      </p:sp>
      <p:pic>
        <p:nvPicPr>
          <p:cNvPr id="24" name="Picture 23">
            <a:extLst>
              <a:ext uri="{FF2B5EF4-FFF2-40B4-BE49-F238E27FC236}">
                <a16:creationId xmlns:a16="http://schemas.microsoft.com/office/drawing/2014/main" id="{E10D9854-33C5-C97C-5035-CBB340B35F68}"/>
              </a:ext>
            </a:extLst>
          </p:cNvPr>
          <p:cNvPicPr>
            <a:picLocks noChangeAspect="1"/>
          </p:cNvPicPr>
          <p:nvPr/>
        </p:nvPicPr>
        <p:blipFill>
          <a:blip r:embed="rId6"/>
          <a:stretch>
            <a:fillRect/>
          </a:stretch>
        </p:blipFill>
        <p:spPr>
          <a:xfrm>
            <a:off x="10242390" y="2111001"/>
            <a:ext cx="1027974" cy="1031147"/>
          </a:xfrm>
          <a:prstGeom prst="rect">
            <a:avLst/>
          </a:prstGeom>
        </p:spPr>
      </p:pic>
      <p:sp>
        <p:nvSpPr>
          <p:cNvPr id="10" name="TextBox 9">
            <a:extLst>
              <a:ext uri="{FF2B5EF4-FFF2-40B4-BE49-F238E27FC236}">
                <a16:creationId xmlns:a16="http://schemas.microsoft.com/office/drawing/2014/main" id="{88C31577-67A6-B384-BBD8-EADE061195C8}"/>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428404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724400" y="-10153"/>
            <a:ext cx="9144000" cy="859883"/>
          </a:xfrm>
        </p:spPr>
        <p:txBody>
          <a:bodyPr>
            <a:normAutofit fontScale="90000"/>
          </a:bodyPr>
          <a:lstStyle/>
          <a:p>
            <a:r>
              <a:rPr lang="en-GB" dirty="0"/>
              <a:t>Media</a:t>
            </a:r>
          </a:p>
        </p:txBody>
      </p:sp>
      <p:sp>
        <p:nvSpPr>
          <p:cNvPr id="4" name="TextBox 3">
            <a:extLst>
              <a:ext uri="{FF2B5EF4-FFF2-40B4-BE49-F238E27FC236}">
                <a16:creationId xmlns:a16="http://schemas.microsoft.com/office/drawing/2014/main" id="{8ED3093B-7B64-9553-B98F-F62965BF12F3}"/>
              </a:ext>
            </a:extLst>
          </p:cNvPr>
          <p:cNvSpPr txBox="1"/>
          <p:nvPr/>
        </p:nvSpPr>
        <p:spPr>
          <a:xfrm>
            <a:off x="8104909" y="849730"/>
            <a:ext cx="2373746" cy="369332"/>
          </a:xfrm>
          <a:prstGeom prst="rect">
            <a:avLst/>
          </a:prstGeom>
          <a:noFill/>
        </p:spPr>
        <p:txBody>
          <a:bodyPr wrap="square" rtlCol="0">
            <a:spAutoFit/>
          </a:bodyPr>
          <a:lstStyle/>
          <a:p>
            <a:pPr algn="ctr"/>
            <a:r>
              <a:rPr lang="en-GB" dirty="0"/>
              <a:t>Pearson</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8"/>
            <a:ext cx="5391509" cy="1875286"/>
          </a:xfrm>
          <a:ln>
            <a:noFill/>
          </a:ln>
        </p:spPr>
        <p:txBody>
          <a:bodyPr>
            <a:normAutofit fontScale="25000" lnSpcReduction="20000"/>
          </a:bodyPr>
          <a:lstStyle/>
          <a:p>
            <a:r>
              <a:rPr lang="en-GB" sz="7400" b="1" u="sng" dirty="0"/>
              <a:t>Exams</a:t>
            </a:r>
          </a:p>
          <a:p>
            <a:pPr algn="l" rtl="0" fontAlgn="base"/>
            <a:r>
              <a:rPr lang="en-GB" sz="4800" b="0" i="0" dirty="0">
                <a:solidFill>
                  <a:srgbClr val="000000"/>
                </a:solidFill>
                <a:effectLst/>
              </a:rPr>
              <a:t>Brief released for Component 3 - 15</a:t>
            </a:r>
            <a:r>
              <a:rPr lang="en-GB" sz="4800" b="0" i="0" baseline="30000" dirty="0">
                <a:solidFill>
                  <a:srgbClr val="000000"/>
                </a:solidFill>
                <a:effectLst/>
              </a:rPr>
              <a:t>th</a:t>
            </a:r>
            <a:r>
              <a:rPr lang="en-GB" sz="4800" b="0" i="0" dirty="0">
                <a:solidFill>
                  <a:srgbClr val="000000"/>
                </a:solidFill>
                <a:effectLst/>
              </a:rPr>
              <a:t> January 2024.</a:t>
            </a:r>
          </a:p>
          <a:p>
            <a:pPr algn="l" rtl="0" fontAlgn="base"/>
            <a:r>
              <a:rPr lang="en-GB" sz="4800" b="0" i="0" dirty="0">
                <a:solidFill>
                  <a:srgbClr val="000000"/>
                </a:solidFill>
                <a:effectLst/>
              </a:rPr>
              <a:t>Exam work will be completed throughout a 12 week supervised window during timetabled lesson. There will be an independent research period based on the brief. </a:t>
            </a:r>
          </a:p>
          <a:p>
            <a:pPr algn="l" rtl="0" fontAlgn="base"/>
            <a:r>
              <a:rPr lang="en-GB" sz="4800" b="1" i="0" dirty="0">
                <a:solidFill>
                  <a:srgbClr val="000000"/>
                </a:solidFill>
                <a:effectLst/>
              </a:rPr>
              <a:t>Task 1 – Part A</a:t>
            </a:r>
            <a:r>
              <a:rPr lang="en-GB" sz="4800" b="0" i="0" dirty="0">
                <a:solidFill>
                  <a:srgbClr val="000000"/>
                </a:solidFill>
                <a:effectLst/>
              </a:rPr>
              <a:t> – Ideas Log, </a:t>
            </a:r>
            <a:r>
              <a:rPr lang="en-GB" sz="4800" b="1" i="0" dirty="0">
                <a:solidFill>
                  <a:srgbClr val="000000"/>
                </a:solidFill>
                <a:effectLst/>
              </a:rPr>
              <a:t>Part B</a:t>
            </a:r>
            <a:r>
              <a:rPr lang="en-GB" sz="4800" b="0" i="0" dirty="0">
                <a:solidFill>
                  <a:srgbClr val="000000"/>
                </a:solidFill>
                <a:effectLst/>
              </a:rPr>
              <a:t> – Planning Material 5 hours </a:t>
            </a:r>
          </a:p>
          <a:p>
            <a:pPr algn="l" rtl="0" fontAlgn="base"/>
            <a:r>
              <a:rPr lang="en-GB" sz="4800" b="1" i="0" dirty="0">
                <a:solidFill>
                  <a:srgbClr val="000000"/>
                </a:solidFill>
                <a:effectLst/>
              </a:rPr>
              <a:t>Task 2</a:t>
            </a:r>
            <a:r>
              <a:rPr lang="en-GB" sz="4800" b="0" i="0" dirty="0">
                <a:solidFill>
                  <a:srgbClr val="000000"/>
                </a:solidFill>
                <a:effectLst/>
              </a:rPr>
              <a:t> – Creating Media Product and Review - 5 hours </a:t>
            </a:r>
          </a:p>
          <a:p>
            <a:pPr algn="l" rtl="0" fontAlgn="base"/>
            <a:r>
              <a:rPr lang="en-GB" sz="4800" b="0" i="0" dirty="0">
                <a:solidFill>
                  <a:srgbClr val="000000"/>
                </a:solidFill>
                <a:effectLst/>
              </a:rPr>
              <a:t>Deadline 10</a:t>
            </a:r>
            <a:r>
              <a:rPr lang="en-GB" sz="4800" b="0" i="0" baseline="30000" dirty="0">
                <a:solidFill>
                  <a:srgbClr val="000000"/>
                </a:solidFill>
                <a:effectLst/>
              </a:rPr>
              <a:t>th</a:t>
            </a:r>
            <a:r>
              <a:rPr lang="en-GB" sz="4800" b="0" i="0" dirty="0">
                <a:solidFill>
                  <a:srgbClr val="000000"/>
                </a:solidFill>
                <a:effectLst/>
              </a:rPr>
              <a:t> May.</a:t>
            </a:r>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892552"/>
          </a:xfrm>
          <a:prstGeom prst="rect">
            <a:avLst/>
          </a:prstGeom>
          <a:noFill/>
        </p:spPr>
        <p:txBody>
          <a:bodyPr wrap="square" rtlCol="0">
            <a:spAutoFit/>
          </a:bodyPr>
          <a:lstStyle/>
          <a:p>
            <a:pPr algn="ctr"/>
            <a:r>
              <a:rPr lang="en-GB" sz="2400" b="1" u="sng" dirty="0"/>
              <a:t>Topics in each exam</a:t>
            </a:r>
          </a:p>
          <a:p>
            <a:endParaRPr lang="en-GB" sz="400" dirty="0">
              <a:effectLst/>
              <a:ea typeface="Arial Unicode MS"/>
            </a:endParaRPr>
          </a:p>
          <a:p>
            <a:r>
              <a:rPr lang="en-GB" sz="1200" b="0" i="0" dirty="0">
                <a:solidFill>
                  <a:srgbClr val="000000"/>
                </a:solidFill>
                <a:effectLst/>
              </a:rPr>
              <a:t>Students choose to create a product from the Print Media or Moving Image Sector. </a:t>
            </a:r>
            <a:endParaRPr lang="en-GB" sz="10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rtl="0" fontAlgn="base"/>
            <a:r>
              <a:rPr lang="en-GB" sz="1200" b="0" i="0" dirty="0">
                <a:solidFill>
                  <a:srgbClr val="000000"/>
                </a:solidFill>
                <a:effectLst/>
              </a:rPr>
              <a:t>Ensure you research the brief thoroughly. </a:t>
            </a:r>
          </a:p>
          <a:p>
            <a:pPr algn="l" rtl="0" fontAlgn="base"/>
            <a:r>
              <a:rPr lang="en-GB" sz="1200" b="0" i="0" dirty="0">
                <a:solidFill>
                  <a:srgbClr val="000000"/>
                </a:solidFill>
                <a:effectLst/>
              </a:rPr>
              <a:t>Ensure you understand the typical conventions for your chosen sector. </a:t>
            </a:r>
          </a:p>
        </p:txBody>
      </p:sp>
      <p:sp>
        <p:nvSpPr>
          <p:cNvPr id="12" name="TextBox 11">
            <a:extLst>
              <a:ext uri="{FF2B5EF4-FFF2-40B4-BE49-F238E27FC236}">
                <a16:creationId xmlns:a16="http://schemas.microsoft.com/office/drawing/2014/main" id="{0AE41711-3EE6-ACD7-48CF-FC77302A066C}"/>
              </a:ext>
            </a:extLst>
          </p:cNvPr>
          <p:cNvSpPr txBox="1"/>
          <p:nvPr/>
        </p:nvSpPr>
        <p:spPr>
          <a:xfrm>
            <a:off x="8487064" y="3131026"/>
            <a:ext cx="603850" cy="276999"/>
          </a:xfrm>
          <a:prstGeom prst="rect">
            <a:avLst/>
          </a:prstGeom>
          <a:noFill/>
        </p:spPr>
        <p:txBody>
          <a:bodyPr wrap="square" rtlCol="0">
            <a:spAutoFit/>
          </a:bodyPr>
          <a:lstStyle/>
          <a:p>
            <a:r>
              <a:rPr lang="en-GB" sz="1200" dirty="0"/>
              <a:t>Padlet</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B63D7DE-91ED-CB5E-E3A1-E8E2753C74B5}"/>
              </a:ext>
            </a:extLst>
          </p:cNvPr>
          <p:cNvPicPr>
            <a:picLocks noChangeAspect="1"/>
          </p:cNvPicPr>
          <p:nvPr/>
        </p:nvPicPr>
        <p:blipFill>
          <a:blip r:embed="rId3"/>
          <a:stretch>
            <a:fillRect/>
          </a:stretch>
        </p:blipFill>
        <p:spPr>
          <a:xfrm>
            <a:off x="8203721" y="1990600"/>
            <a:ext cx="1170536" cy="1140426"/>
          </a:xfrm>
          <a:prstGeom prst="rect">
            <a:avLst/>
          </a:prstGeom>
        </p:spPr>
      </p:pic>
      <p:sp>
        <p:nvSpPr>
          <p:cNvPr id="10" name="TextBox 9">
            <a:extLst>
              <a:ext uri="{FF2B5EF4-FFF2-40B4-BE49-F238E27FC236}">
                <a16:creationId xmlns:a16="http://schemas.microsoft.com/office/drawing/2014/main" id="{4953B091-4EE2-75AA-C418-5E1263B64755}"/>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3280863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870881" y="27695"/>
            <a:ext cx="9144000" cy="859883"/>
          </a:xfrm>
        </p:spPr>
        <p:txBody>
          <a:bodyPr>
            <a:normAutofit fontScale="90000"/>
          </a:bodyPr>
          <a:lstStyle/>
          <a:p>
            <a:r>
              <a:rPr lang="en-GB" dirty="0"/>
              <a:t>Music</a:t>
            </a:r>
          </a:p>
        </p:txBody>
      </p:sp>
      <p:sp>
        <p:nvSpPr>
          <p:cNvPr id="4" name="TextBox 3">
            <a:extLst>
              <a:ext uri="{FF2B5EF4-FFF2-40B4-BE49-F238E27FC236}">
                <a16:creationId xmlns:a16="http://schemas.microsoft.com/office/drawing/2014/main" id="{8ED3093B-7B64-9553-B98F-F62965BF12F3}"/>
              </a:ext>
            </a:extLst>
          </p:cNvPr>
          <p:cNvSpPr txBox="1"/>
          <p:nvPr/>
        </p:nvSpPr>
        <p:spPr>
          <a:xfrm>
            <a:off x="8251390" y="887578"/>
            <a:ext cx="2373746" cy="369332"/>
          </a:xfrm>
          <a:prstGeom prst="rect">
            <a:avLst/>
          </a:prstGeom>
          <a:noFill/>
        </p:spPr>
        <p:txBody>
          <a:bodyPr wrap="square" rtlCol="0">
            <a:spAutoFit/>
          </a:bodyPr>
          <a:lstStyle/>
          <a:p>
            <a:pPr algn="ctr"/>
            <a:r>
              <a:rPr lang="en-GB" dirty="0"/>
              <a:t>Pearson</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0" y="1626588"/>
            <a:ext cx="5102636" cy="1504438"/>
          </a:xfrm>
          <a:ln>
            <a:noFill/>
          </a:ln>
        </p:spPr>
        <p:txBody>
          <a:bodyPr>
            <a:normAutofit fontScale="77500" lnSpcReduction="20000"/>
          </a:bodyPr>
          <a:lstStyle/>
          <a:p>
            <a:r>
              <a:rPr lang="en-GB" sz="3800" b="1" u="sng" dirty="0"/>
              <a:t>Exams</a:t>
            </a:r>
          </a:p>
          <a:p>
            <a:pPr algn="l" rtl="0" fontAlgn="base"/>
            <a:r>
              <a:rPr lang="en-GB" sz="1500" b="0" i="0" dirty="0">
                <a:solidFill>
                  <a:srgbClr val="000000"/>
                </a:solidFill>
                <a:effectLst/>
              </a:rPr>
              <a:t>Brief released for Component 3 - 15</a:t>
            </a:r>
            <a:r>
              <a:rPr lang="en-GB" sz="1500" b="0" i="0" baseline="30000" dirty="0">
                <a:solidFill>
                  <a:srgbClr val="000000"/>
                </a:solidFill>
                <a:effectLst/>
              </a:rPr>
              <a:t>th</a:t>
            </a:r>
            <a:r>
              <a:rPr lang="en-GB" sz="1500" b="0" i="0" dirty="0">
                <a:solidFill>
                  <a:srgbClr val="000000"/>
                </a:solidFill>
                <a:effectLst/>
              </a:rPr>
              <a:t> January 2024.</a:t>
            </a:r>
          </a:p>
          <a:p>
            <a:pPr algn="l" rtl="0" fontAlgn="base"/>
            <a:r>
              <a:rPr lang="en-GB" sz="1500" b="0" i="0" dirty="0">
                <a:solidFill>
                  <a:srgbClr val="000000"/>
                </a:solidFill>
                <a:effectLst/>
              </a:rPr>
              <a:t>Exam work will be completed throughout a 12 week supervised window during timetabled lesson. There will be an independent research period based on the brief. </a:t>
            </a:r>
          </a:p>
          <a:p>
            <a:pPr algn="l" rtl="0" fontAlgn="base"/>
            <a:r>
              <a:rPr lang="en-GB" sz="1500" b="0" i="0" dirty="0">
                <a:solidFill>
                  <a:srgbClr val="000000"/>
                </a:solidFill>
                <a:effectLst/>
              </a:rPr>
              <a:t>Deadline 10</a:t>
            </a:r>
            <a:r>
              <a:rPr lang="en-GB" sz="1500" b="0" i="0" baseline="30000" dirty="0">
                <a:solidFill>
                  <a:srgbClr val="000000"/>
                </a:solidFill>
                <a:effectLst/>
              </a:rPr>
              <a:t>th</a:t>
            </a:r>
            <a:r>
              <a:rPr lang="en-GB" sz="1500" b="0" i="0" dirty="0">
                <a:solidFill>
                  <a:srgbClr val="000000"/>
                </a:solidFill>
                <a:effectLst/>
              </a:rPr>
              <a:t> May.</a:t>
            </a:r>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1261884"/>
          </a:xfrm>
          <a:prstGeom prst="rect">
            <a:avLst/>
          </a:prstGeom>
          <a:noFill/>
        </p:spPr>
        <p:txBody>
          <a:bodyPr wrap="square" rtlCol="0">
            <a:spAutoFit/>
          </a:bodyPr>
          <a:lstStyle/>
          <a:p>
            <a:pPr algn="ctr"/>
            <a:r>
              <a:rPr lang="en-GB" sz="2400" b="1" u="sng" dirty="0"/>
              <a:t>Topics in each exam</a:t>
            </a:r>
          </a:p>
          <a:p>
            <a:endParaRPr lang="en-GB" sz="400" dirty="0">
              <a:effectLst/>
              <a:ea typeface="Arial Unicode MS"/>
            </a:endParaRPr>
          </a:p>
          <a:p>
            <a:r>
              <a:rPr lang="en-GB" sz="1200" b="0" i="0" dirty="0">
                <a:solidFill>
                  <a:srgbClr val="000000"/>
                </a:solidFill>
                <a:effectLst/>
              </a:rPr>
              <a:t>Preparatory period.</a:t>
            </a:r>
          </a:p>
          <a:p>
            <a:r>
              <a:rPr lang="en-GB" sz="1200" dirty="0">
                <a:solidFill>
                  <a:srgbClr val="000000"/>
                </a:solidFill>
              </a:rPr>
              <a:t>Initial response to the music brief.</a:t>
            </a:r>
          </a:p>
          <a:p>
            <a:r>
              <a:rPr lang="en-GB" sz="1200" dirty="0">
                <a:solidFill>
                  <a:srgbClr val="000000"/>
                </a:solidFill>
              </a:rPr>
              <a:t>Create a music product.</a:t>
            </a:r>
          </a:p>
          <a:p>
            <a:r>
              <a:rPr lang="en-GB" sz="1200" dirty="0">
                <a:solidFill>
                  <a:srgbClr val="000000"/>
                </a:solidFill>
              </a:rPr>
              <a:t>Individual commentary on the creative process.</a:t>
            </a:r>
            <a:endParaRPr lang="en-GB" sz="10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rtl="0" fontAlgn="base"/>
            <a:r>
              <a:rPr lang="en-GB" sz="1200" b="0" i="0" dirty="0">
                <a:solidFill>
                  <a:srgbClr val="000000"/>
                </a:solidFill>
                <a:effectLst/>
              </a:rPr>
              <a:t>Ensure you link to the brief throughout. </a:t>
            </a:r>
          </a:p>
          <a:p>
            <a:pPr algn="l" rtl="0" fontAlgn="base"/>
            <a:r>
              <a:rPr lang="en-GB" sz="1200" b="0" i="0" dirty="0">
                <a:solidFill>
                  <a:srgbClr val="000000"/>
                </a:solidFill>
                <a:effectLst/>
              </a:rPr>
              <a:t>Ensure you consider the creative process throughout and keep notes as you go along as these can be taken into activities. </a:t>
            </a:r>
          </a:p>
        </p:txBody>
      </p:sp>
      <p:sp>
        <p:nvSpPr>
          <p:cNvPr id="12" name="TextBox 11">
            <a:extLst>
              <a:ext uri="{FF2B5EF4-FFF2-40B4-BE49-F238E27FC236}">
                <a16:creationId xmlns:a16="http://schemas.microsoft.com/office/drawing/2014/main" id="{0AE41711-3EE6-ACD7-48CF-FC77302A066C}"/>
              </a:ext>
            </a:extLst>
          </p:cNvPr>
          <p:cNvSpPr txBox="1"/>
          <p:nvPr/>
        </p:nvSpPr>
        <p:spPr>
          <a:xfrm>
            <a:off x="7937075" y="3163619"/>
            <a:ext cx="1709359" cy="276999"/>
          </a:xfrm>
          <a:prstGeom prst="rect">
            <a:avLst/>
          </a:prstGeom>
          <a:noFill/>
        </p:spPr>
        <p:txBody>
          <a:bodyPr wrap="square" rtlCol="0">
            <a:spAutoFit/>
          </a:bodyPr>
          <a:lstStyle/>
          <a:p>
            <a:r>
              <a:rPr lang="en-GB" sz="1200" dirty="0"/>
              <a:t>Sample assessments</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7CA3353-CA26-7788-BEE1-29681E4883E6}"/>
              </a:ext>
            </a:extLst>
          </p:cNvPr>
          <p:cNvPicPr>
            <a:picLocks noChangeAspect="1"/>
          </p:cNvPicPr>
          <p:nvPr/>
        </p:nvPicPr>
        <p:blipFill>
          <a:blip r:embed="rId3"/>
          <a:stretch>
            <a:fillRect/>
          </a:stretch>
        </p:blipFill>
        <p:spPr>
          <a:xfrm>
            <a:off x="8066043" y="2003928"/>
            <a:ext cx="1225368" cy="1229037"/>
          </a:xfrm>
          <a:prstGeom prst="rect">
            <a:avLst/>
          </a:prstGeom>
        </p:spPr>
      </p:pic>
      <p:sp>
        <p:nvSpPr>
          <p:cNvPr id="10" name="TextBox 9">
            <a:extLst>
              <a:ext uri="{FF2B5EF4-FFF2-40B4-BE49-F238E27FC236}">
                <a16:creationId xmlns:a16="http://schemas.microsoft.com/office/drawing/2014/main" id="{6DAC266D-71FD-987C-D18A-1A9F48FB0C90}"/>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410330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3879011" y="19263"/>
            <a:ext cx="9144000" cy="859883"/>
          </a:xfrm>
        </p:spPr>
        <p:txBody>
          <a:bodyPr>
            <a:normAutofit fontScale="90000"/>
          </a:bodyPr>
          <a:lstStyle/>
          <a:p>
            <a:r>
              <a:rPr lang="en-GB" dirty="0"/>
              <a:t>Business Studies</a:t>
            </a:r>
          </a:p>
        </p:txBody>
      </p:sp>
      <p:sp>
        <p:nvSpPr>
          <p:cNvPr id="4" name="TextBox 3">
            <a:extLst>
              <a:ext uri="{FF2B5EF4-FFF2-40B4-BE49-F238E27FC236}">
                <a16:creationId xmlns:a16="http://schemas.microsoft.com/office/drawing/2014/main" id="{8ED3093B-7B64-9553-B98F-F62965BF12F3}"/>
              </a:ext>
            </a:extLst>
          </p:cNvPr>
          <p:cNvSpPr txBox="1"/>
          <p:nvPr/>
        </p:nvSpPr>
        <p:spPr>
          <a:xfrm>
            <a:off x="7259520" y="879146"/>
            <a:ext cx="2373746" cy="369332"/>
          </a:xfrm>
          <a:prstGeom prst="rect">
            <a:avLst/>
          </a:prstGeom>
          <a:noFill/>
        </p:spPr>
        <p:txBody>
          <a:bodyPr wrap="square" rtlCol="0">
            <a:spAutoFit/>
          </a:bodyPr>
          <a:lstStyle/>
          <a:p>
            <a:pPr algn="ctr"/>
            <a:r>
              <a:rPr lang="en-GB" dirty="0"/>
              <a:t>Edexcel</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Investigating Small Business – 14</a:t>
            </a:r>
            <a:r>
              <a:rPr lang="en-GB" sz="1200" baseline="30000" dirty="0"/>
              <a:t>th</a:t>
            </a:r>
            <a:r>
              <a:rPr lang="en-GB" sz="1200" dirty="0"/>
              <a:t> May 2024 (pm) – 1 hour 45 minutes</a:t>
            </a:r>
          </a:p>
          <a:p>
            <a:pPr algn="l"/>
            <a:r>
              <a:rPr lang="en-GB" sz="1200" dirty="0"/>
              <a:t>Paper 2 – Building A Business – 5</a:t>
            </a:r>
            <a:r>
              <a:rPr lang="en-GB" sz="1200" baseline="30000" dirty="0"/>
              <a:t>th</a:t>
            </a:r>
            <a:r>
              <a:rPr lang="en-GB" sz="1200" dirty="0"/>
              <a:t> June 2024 (pm) – 1 hour 45 minutes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3" y="2792563"/>
            <a:ext cx="5391510" cy="1938992"/>
          </a:xfrm>
          <a:prstGeom prst="rect">
            <a:avLst/>
          </a:prstGeom>
          <a:noFill/>
        </p:spPr>
        <p:txBody>
          <a:bodyPr wrap="square" rtlCol="0">
            <a:spAutoFit/>
          </a:bodyPr>
          <a:lstStyle/>
          <a:p>
            <a:pPr algn="ctr"/>
            <a:r>
              <a:rPr lang="en-GB" sz="2400" b="1" u="sng" dirty="0"/>
              <a:t>Topics in each exam</a:t>
            </a:r>
          </a:p>
          <a:p>
            <a:r>
              <a:rPr lang="en-US" sz="1200" b="1" dirty="0">
                <a:effectLst/>
                <a:ea typeface="Arial Unicode MS"/>
              </a:rPr>
              <a:t>Paper 1: </a:t>
            </a:r>
            <a:endParaRPr lang="en-GB" sz="1200" dirty="0">
              <a:effectLst/>
              <a:ea typeface="Arial Unicode MS"/>
            </a:endParaRPr>
          </a:p>
          <a:p>
            <a:r>
              <a:rPr lang="en-US" sz="1200" dirty="0">
                <a:effectLst/>
                <a:ea typeface="Arial Unicode MS"/>
              </a:rPr>
              <a:t>Enterprise and entrepreneurship, spotting a business opportunity, putting a business idea into practice, making the business effective and understanding external influences on business. </a:t>
            </a:r>
            <a:endParaRPr lang="en-GB" sz="1200" dirty="0">
              <a:effectLst/>
              <a:ea typeface="Arial Unicode MS"/>
            </a:endParaRPr>
          </a:p>
          <a:p>
            <a:r>
              <a:rPr lang="en-US" sz="1200" b="1" dirty="0">
                <a:effectLst/>
                <a:ea typeface="Arial Unicode MS"/>
              </a:rPr>
              <a:t>Paper 2:</a:t>
            </a:r>
            <a:endParaRPr lang="en-GB" sz="1200" dirty="0">
              <a:effectLst/>
              <a:ea typeface="Arial Unicode MS"/>
            </a:endParaRPr>
          </a:p>
          <a:p>
            <a:r>
              <a:rPr lang="en-GB" sz="1200" dirty="0">
                <a:effectLst/>
                <a:ea typeface="Arial Unicode MS"/>
              </a:rPr>
              <a:t>Growing the business, making marketing decisions, making product decisions, making </a:t>
            </a:r>
            <a:r>
              <a:rPr lang="en-GB" sz="1200" dirty="0">
                <a:ea typeface="Arial Unicode MS"/>
              </a:rPr>
              <a:t>financial decisions and making human resource decisions. </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26809" y="2904907"/>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endParaRPr lang="en-GB" sz="12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6979752" y="2204971"/>
            <a:ext cx="3624005" cy="276999"/>
          </a:xfrm>
          <a:prstGeom prst="rect">
            <a:avLst/>
          </a:prstGeom>
          <a:noFill/>
        </p:spPr>
        <p:txBody>
          <a:bodyPr wrap="none" rtlCol="0">
            <a:spAutoFit/>
          </a:bodyPr>
          <a:lstStyle/>
          <a:p>
            <a:r>
              <a:rPr lang="en-GB" sz="1200" dirty="0"/>
              <a:t>CGP Guide which has been provided to all students.</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4AA869C-054E-ED70-8342-A7622765DC4F}"/>
              </a:ext>
            </a:extLst>
          </p:cNvPr>
          <p:cNvPicPr>
            <a:picLocks noChangeAspect="1"/>
          </p:cNvPicPr>
          <p:nvPr/>
        </p:nvPicPr>
        <p:blipFill>
          <a:blip r:embed="rId3"/>
          <a:stretch>
            <a:fillRect/>
          </a:stretch>
        </p:blipFill>
        <p:spPr>
          <a:xfrm>
            <a:off x="6424315" y="3363993"/>
            <a:ext cx="4605478" cy="3433974"/>
          </a:xfrm>
          <a:prstGeom prst="rect">
            <a:avLst/>
          </a:prstGeom>
        </p:spPr>
      </p:pic>
      <p:sp>
        <p:nvSpPr>
          <p:cNvPr id="10" name="TextBox 9">
            <a:extLst>
              <a:ext uri="{FF2B5EF4-FFF2-40B4-BE49-F238E27FC236}">
                <a16:creationId xmlns:a16="http://schemas.microsoft.com/office/drawing/2014/main" id="{24DFC103-89D9-E532-ECB2-FC1713AA9BF0}"/>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379828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3602966" y="-59370"/>
            <a:ext cx="9144000" cy="859883"/>
          </a:xfrm>
        </p:spPr>
        <p:txBody>
          <a:bodyPr>
            <a:normAutofit fontScale="90000"/>
          </a:bodyPr>
          <a:lstStyle/>
          <a:p>
            <a:r>
              <a:rPr lang="en-GB" dirty="0"/>
              <a:t>Computer Science</a:t>
            </a:r>
          </a:p>
        </p:txBody>
      </p:sp>
      <p:sp>
        <p:nvSpPr>
          <p:cNvPr id="4" name="TextBox 3">
            <a:extLst>
              <a:ext uri="{FF2B5EF4-FFF2-40B4-BE49-F238E27FC236}">
                <a16:creationId xmlns:a16="http://schemas.microsoft.com/office/drawing/2014/main" id="{8ED3093B-7B64-9553-B98F-F62965BF12F3}"/>
              </a:ext>
            </a:extLst>
          </p:cNvPr>
          <p:cNvSpPr txBox="1"/>
          <p:nvPr/>
        </p:nvSpPr>
        <p:spPr>
          <a:xfrm>
            <a:off x="6983475" y="800513"/>
            <a:ext cx="2373746" cy="369332"/>
          </a:xfrm>
          <a:prstGeom prst="rect">
            <a:avLst/>
          </a:prstGeom>
          <a:noFill/>
        </p:spPr>
        <p:txBody>
          <a:bodyPr wrap="square" rtlCol="0">
            <a:spAutoFit/>
          </a:bodyPr>
          <a:lstStyle/>
          <a:p>
            <a:pPr algn="ctr"/>
            <a:r>
              <a:rPr lang="en-GB" dirty="0"/>
              <a:t>OCR</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Computer Systems – 15</a:t>
            </a:r>
            <a:r>
              <a:rPr lang="en-GB" sz="1200" baseline="30000" dirty="0"/>
              <a:t>th</a:t>
            </a:r>
            <a:r>
              <a:rPr lang="en-GB" sz="1200" dirty="0"/>
              <a:t> May 2024 (pm) – 1 hour 30 minutes</a:t>
            </a:r>
          </a:p>
          <a:p>
            <a:pPr algn="l"/>
            <a:r>
              <a:rPr lang="en-GB" sz="1200" dirty="0"/>
              <a:t>Paper 2 – Computational Thinking, Algorithms and Programming – 21</a:t>
            </a:r>
            <a:r>
              <a:rPr lang="en-GB" sz="1200" baseline="30000" dirty="0"/>
              <a:t>st</a:t>
            </a:r>
            <a:r>
              <a:rPr lang="en-GB" sz="1200" dirty="0"/>
              <a:t> May 2024 (pm) – 1 hour 30 minutes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3" y="2792563"/>
            <a:ext cx="5391510" cy="1384995"/>
          </a:xfrm>
          <a:prstGeom prst="rect">
            <a:avLst/>
          </a:prstGeom>
          <a:noFill/>
        </p:spPr>
        <p:txBody>
          <a:bodyPr wrap="square" rtlCol="0">
            <a:spAutoFit/>
          </a:bodyPr>
          <a:lstStyle/>
          <a:p>
            <a:pPr algn="ctr"/>
            <a:r>
              <a:rPr lang="en-GB" sz="2400" b="1" u="sng" dirty="0"/>
              <a:t>Topics in each exam</a:t>
            </a:r>
          </a:p>
          <a:p>
            <a:r>
              <a:rPr lang="en-US" sz="1200" b="1" dirty="0">
                <a:effectLst/>
                <a:ea typeface="Arial Unicode MS"/>
              </a:rPr>
              <a:t>Paper 1: </a:t>
            </a:r>
            <a:endParaRPr lang="en-GB" sz="1200" dirty="0">
              <a:effectLst/>
              <a:ea typeface="Arial Unicode MS"/>
            </a:endParaRPr>
          </a:p>
          <a:p>
            <a:r>
              <a:rPr lang="en-GB" sz="1200" dirty="0">
                <a:effectLst/>
                <a:ea typeface="Arial Unicode MS"/>
              </a:rPr>
              <a:t>Components of a computer system, data representation, networks and issues.</a:t>
            </a:r>
          </a:p>
          <a:p>
            <a:r>
              <a:rPr lang="en-US" sz="1200" b="1" dirty="0">
                <a:effectLst/>
                <a:ea typeface="Arial Unicode MS"/>
              </a:rPr>
              <a:t>Paper 2:</a:t>
            </a:r>
            <a:endParaRPr lang="en-GB" sz="1200" dirty="0">
              <a:effectLst/>
              <a:ea typeface="Arial Unicode MS"/>
            </a:endParaRPr>
          </a:p>
          <a:p>
            <a:r>
              <a:rPr lang="en-GB" sz="1200" dirty="0">
                <a:effectLst/>
                <a:ea typeface="Arial Unicode MS"/>
              </a:rPr>
              <a:t>Algorithms, programming and design, testing and IDEs.</a:t>
            </a: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26809" y="2904907"/>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endParaRPr lang="en-GB" sz="12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6979752" y="2204971"/>
            <a:ext cx="3624005" cy="276999"/>
          </a:xfrm>
          <a:prstGeom prst="rect">
            <a:avLst/>
          </a:prstGeom>
          <a:noFill/>
        </p:spPr>
        <p:txBody>
          <a:bodyPr wrap="none" rtlCol="0">
            <a:spAutoFit/>
          </a:bodyPr>
          <a:lstStyle/>
          <a:p>
            <a:r>
              <a:rPr lang="en-GB" sz="1200" dirty="0"/>
              <a:t>CGP Guide which has been provided to all students.</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14D11BD-81DB-1A80-ED8D-DCBD9C275191}"/>
              </a:ext>
            </a:extLst>
          </p:cNvPr>
          <p:cNvPicPr>
            <a:picLocks noChangeAspect="1"/>
          </p:cNvPicPr>
          <p:nvPr/>
        </p:nvPicPr>
        <p:blipFill>
          <a:blip r:embed="rId3"/>
          <a:stretch>
            <a:fillRect/>
          </a:stretch>
        </p:blipFill>
        <p:spPr>
          <a:xfrm>
            <a:off x="6539804" y="3315056"/>
            <a:ext cx="4527659" cy="3364008"/>
          </a:xfrm>
          <a:prstGeom prst="rect">
            <a:avLst/>
          </a:prstGeom>
        </p:spPr>
      </p:pic>
      <p:sp>
        <p:nvSpPr>
          <p:cNvPr id="10" name="TextBox 9">
            <a:extLst>
              <a:ext uri="{FF2B5EF4-FFF2-40B4-BE49-F238E27FC236}">
                <a16:creationId xmlns:a16="http://schemas.microsoft.com/office/drawing/2014/main" id="{DDA64256-B604-2FB1-2C7D-1F4DCDC64E6C}"/>
              </a:ext>
            </a:extLst>
          </p:cNvPr>
          <p:cNvSpPr txBox="1"/>
          <p:nvPr/>
        </p:nvSpPr>
        <p:spPr>
          <a:xfrm>
            <a:off x="1343964" y="333927"/>
            <a:ext cx="3982846"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302825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2911053" y="-10152"/>
            <a:ext cx="9144000" cy="859883"/>
          </a:xfrm>
        </p:spPr>
        <p:txBody>
          <a:bodyPr>
            <a:normAutofit fontScale="90000"/>
          </a:bodyPr>
          <a:lstStyle/>
          <a:p>
            <a:r>
              <a:rPr lang="en-GB" dirty="0"/>
              <a:t>Hospitality and Catering</a:t>
            </a:r>
          </a:p>
        </p:txBody>
      </p:sp>
      <p:sp>
        <p:nvSpPr>
          <p:cNvPr id="4" name="TextBox 3">
            <a:extLst>
              <a:ext uri="{FF2B5EF4-FFF2-40B4-BE49-F238E27FC236}">
                <a16:creationId xmlns:a16="http://schemas.microsoft.com/office/drawing/2014/main" id="{8ED3093B-7B64-9553-B98F-F62965BF12F3}"/>
              </a:ext>
            </a:extLst>
          </p:cNvPr>
          <p:cNvSpPr txBox="1"/>
          <p:nvPr/>
        </p:nvSpPr>
        <p:spPr>
          <a:xfrm>
            <a:off x="6291562" y="849731"/>
            <a:ext cx="2373746" cy="369332"/>
          </a:xfrm>
          <a:prstGeom prst="rect">
            <a:avLst/>
          </a:prstGeom>
          <a:noFill/>
        </p:spPr>
        <p:txBody>
          <a:bodyPr wrap="square" rtlCol="0">
            <a:spAutoFit/>
          </a:bodyPr>
          <a:lstStyle/>
          <a:p>
            <a:pPr algn="ctr"/>
            <a:r>
              <a:rPr lang="en-GB" dirty="0"/>
              <a:t>WJEC</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67279" y="2143787"/>
            <a:ext cx="5391509" cy="1655762"/>
          </a:xfrm>
          <a:ln>
            <a:noFill/>
          </a:ln>
        </p:spPr>
        <p:txBody>
          <a:bodyPr/>
          <a:lstStyle/>
          <a:p>
            <a:r>
              <a:rPr lang="en-GB" b="1" u="sng" dirty="0"/>
              <a:t>Exams</a:t>
            </a:r>
          </a:p>
          <a:p>
            <a:pPr algn="l"/>
            <a:r>
              <a:rPr lang="en-GB" sz="1200" dirty="0"/>
              <a:t>Paper 1 – The Hospitality and Catering Industry – 20</a:t>
            </a:r>
            <a:r>
              <a:rPr lang="en-GB" sz="1200" baseline="30000" dirty="0"/>
              <a:t>th</a:t>
            </a:r>
            <a:r>
              <a:rPr lang="en-GB" sz="1200" dirty="0"/>
              <a:t> June 2024 (pm) – 1 hour 20 minutes</a:t>
            </a:r>
          </a:p>
        </p:txBody>
      </p:sp>
      <p:sp>
        <p:nvSpPr>
          <p:cNvPr id="7" name="TextBox 6">
            <a:extLst>
              <a:ext uri="{FF2B5EF4-FFF2-40B4-BE49-F238E27FC236}">
                <a16:creationId xmlns:a16="http://schemas.microsoft.com/office/drawing/2014/main" id="{ED314945-8F50-1143-3A14-C0083E0498EF}"/>
              </a:ext>
            </a:extLst>
          </p:cNvPr>
          <p:cNvSpPr txBox="1"/>
          <p:nvPr/>
        </p:nvSpPr>
        <p:spPr>
          <a:xfrm>
            <a:off x="32349" y="3906194"/>
            <a:ext cx="5391510" cy="1107996"/>
          </a:xfrm>
          <a:prstGeom prst="rect">
            <a:avLst/>
          </a:prstGeom>
          <a:noFill/>
        </p:spPr>
        <p:txBody>
          <a:bodyPr wrap="square" rtlCol="0">
            <a:spAutoFit/>
          </a:bodyPr>
          <a:lstStyle/>
          <a:p>
            <a:pPr algn="ctr"/>
            <a:r>
              <a:rPr lang="en-GB" sz="2400" b="1" u="sng" dirty="0"/>
              <a:t>Topics in each exam</a:t>
            </a:r>
          </a:p>
          <a:p>
            <a:endParaRPr lang="en-GB" sz="400" dirty="0"/>
          </a:p>
          <a:p>
            <a:r>
              <a:rPr lang="en-GB" sz="1200" dirty="0"/>
              <a:t>Hospitality and catering provision, how hospitality and catering providers operate, health and safety in hospitality and catering and food safety in hospitality and catering.</a:t>
            </a: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423860" y="213723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93467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GB" sz="1200" b="0" i="0" dirty="0">
                <a:solidFill>
                  <a:srgbClr val="333333"/>
                </a:solidFill>
                <a:effectLst/>
              </a:rPr>
              <a:t>Take your time, and make sure you read the instructions and questions carefully. Re-read each question so that you understand exactly what you must do, underlining or highlighting key information in the question that you need to answer. </a:t>
            </a:r>
            <a:endParaRPr lang="en-GB" sz="1000" dirty="0"/>
          </a:p>
        </p:txBody>
      </p:sp>
      <p:sp>
        <p:nvSpPr>
          <p:cNvPr id="15" name="TextBox 14">
            <a:extLst>
              <a:ext uri="{FF2B5EF4-FFF2-40B4-BE49-F238E27FC236}">
                <a16:creationId xmlns:a16="http://schemas.microsoft.com/office/drawing/2014/main" id="{D936B678-3562-A07A-5628-A36CEF6BA844}"/>
              </a:ext>
            </a:extLst>
          </p:cNvPr>
          <p:cNvSpPr txBox="1"/>
          <p:nvPr/>
        </p:nvSpPr>
        <p:spPr>
          <a:xfrm>
            <a:off x="8234103" y="3657677"/>
            <a:ext cx="1180003" cy="276999"/>
          </a:xfrm>
          <a:prstGeom prst="rect">
            <a:avLst/>
          </a:prstGeom>
          <a:noFill/>
        </p:spPr>
        <p:txBody>
          <a:bodyPr wrap="none" rtlCol="0">
            <a:spAutoFit/>
          </a:bodyPr>
          <a:lstStyle/>
          <a:p>
            <a:r>
              <a:rPr lang="en-GB" sz="1200" dirty="0"/>
              <a:t>Revision Guide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8E3A2E-0529-4884-DA1A-389D906F4A56}"/>
              </a:ext>
            </a:extLst>
          </p:cNvPr>
          <p:cNvPicPr>
            <a:picLocks noChangeAspect="1"/>
          </p:cNvPicPr>
          <p:nvPr/>
        </p:nvPicPr>
        <p:blipFill>
          <a:blip r:embed="rId3"/>
          <a:stretch>
            <a:fillRect/>
          </a:stretch>
        </p:blipFill>
        <p:spPr>
          <a:xfrm>
            <a:off x="8219243" y="2506571"/>
            <a:ext cx="1209721" cy="1209721"/>
          </a:xfrm>
          <a:prstGeom prst="rect">
            <a:avLst/>
          </a:prstGeom>
        </p:spPr>
      </p:pic>
      <p:sp>
        <p:nvSpPr>
          <p:cNvPr id="10" name="TextBox 9">
            <a:extLst>
              <a:ext uri="{FF2B5EF4-FFF2-40B4-BE49-F238E27FC236}">
                <a16:creationId xmlns:a16="http://schemas.microsoft.com/office/drawing/2014/main" id="{FC1F458F-F16A-D66D-AB65-3C05058131D2}"/>
              </a:ext>
            </a:extLst>
          </p:cNvPr>
          <p:cNvSpPr txBox="1"/>
          <p:nvPr/>
        </p:nvSpPr>
        <p:spPr>
          <a:xfrm>
            <a:off x="1329941" y="770203"/>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96511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1524000" y="0"/>
            <a:ext cx="9144000" cy="859883"/>
          </a:xfrm>
        </p:spPr>
        <p:txBody>
          <a:bodyPr>
            <a:normAutofit fontScale="90000"/>
          </a:bodyPr>
          <a:lstStyle/>
          <a:p>
            <a:r>
              <a:rPr lang="en-GB" dirty="0"/>
              <a:t>Food Preparation and Nutrition</a:t>
            </a:r>
          </a:p>
        </p:txBody>
      </p:sp>
      <p:sp>
        <p:nvSpPr>
          <p:cNvPr id="4" name="TextBox 3">
            <a:extLst>
              <a:ext uri="{FF2B5EF4-FFF2-40B4-BE49-F238E27FC236}">
                <a16:creationId xmlns:a16="http://schemas.microsoft.com/office/drawing/2014/main" id="{8ED3093B-7B64-9553-B98F-F62965BF12F3}"/>
              </a:ext>
            </a:extLst>
          </p:cNvPr>
          <p:cNvSpPr txBox="1"/>
          <p:nvPr/>
        </p:nvSpPr>
        <p:spPr>
          <a:xfrm>
            <a:off x="4904509" y="859883"/>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2483693"/>
            <a:ext cx="5391509" cy="1655762"/>
          </a:xfrm>
          <a:ln>
            <a:noFill/>
          </a:ln>
        </p:spPr>
        <p:txBody>
          <a:bodyPr/>
          <a:lstStyle/>
          <a:p>
            <a:r>
              <a:rPr lang="en-GB" b="1" u="sng" dirty="0"/>
              <a:t>Exams</a:t>
            </a:r>
          </a:p>
          <a:p>
            <a:pPr algn="l"/>
            <a:r>
              <a:rPr lang="en-GB" sz="1200" dirty="0"/>
              <a:t>Paper 1 – Food Preparation and Nutrition – 19</a:t>
            </a:r>
            <a:r>
              <a:rPr lang="en-GB" sz="1200" baseline="30000" dirty="0"/>
              <a:t>th</a:t>
            </a:r>
            <a:r>
              <a:rPr lang="en-GB" sz="1200" dirty="0"/>
              <a:t> June 2024 (am) – 1 hour 45 minutes</a:t>
            </a:r>
          </a:p>
        </p:txBody>
      </p:sp>
      <p:sp>
        <p:nvSpPr>
          <p:cNvPr id="7" name="TextBox 6">
            <a:extLst>
              <a:ext uri="{FF2B5EF4-FFF2-40B4-BE49-F238E27FC236}">
                <a16:creationId xmlns:a16="http://schemas.microsoft.com/office/drawing/2014/main" id="{ED314945-8F50-1143-3A14-C0083E0498EF}"/>
              </a:ext>
            </a:extLst>
          </p:cNvPr>
          <p:cNvSpPr txBox="1"/>
          <p:nvPr/>
        </p:nvSpPr>
        <p:spPr>
          <a:xfrm>
            <a:off x="-32351" y="4281130"/>
            <a:ext cx="5391510" cy="1569660"/>
          </a:xfrm>
          <a:prstGeom prst="rect">
            <a:avLst/>
          </a:prstGeom>
          <a:noFill/>
        </p:spPr>
        <p:txBody>
          <a:bodyPr wrap="square" rtlCol="0">
            <a:spAutoFit/>
          </a:bodyPr>
          <a:lstStyle/>
          <a:p>
            <a:pPr algn="ctr"/>
            <a:r>
              <a:rPr lang="en-GB" sz="2400" b="1" u="sng" dirty="0"/>
              <a:t>Topics in each exam</a:t>
            </a:r>
          </a:p>
          <a:p>
            <a:r>
              <a:rPr lang="en-US" sz="1200" b="1" dirty="0">
                <a:effectLst/>
                <a:ea typeface="Arial Unicode MS"/>
              </a:rPr>
              <a:t>Section 1: </a:t>
            </a:r>
            <a:endParaRPr lang="en-GB" sz="1200" dirty="0">
              <a:effectLst/>
              <a:ea typeface="Arial Unicode MS"/>
            </a:endParaRPr>
          </a:p>
          <a:p>
            <a:r>
              <a:rPr lang="en-GB" sz="1200" dirty="0">
                <a:ea typeface="Arial Unicode MS"/>
              </a:rPr>
              <a:t>Multiple choice (20 questions)</a:t>
            </a:r>
          </a:p>
          <a:p>
            <a:r>
              <a:rPr lang="en-US" sz="1200" b="1" dirty="0">
                <a:effectLst/>
                <a:ea typeface="Arial Unicode MS"/>
              </a:rPr>
              <a:t>Section 2:</a:t>
            </a:r>
            <a:endParaRPr lang="en-GB" sz="1200" dirty="0">
              <a:effectLst/>
              <a:ea typeface="Arial Unicode MS"/>
            </a:endParaRPr>
          </a:p>
          <a:p>
            <a:r>
              <a:rPr lang="en-GB" sz="1200" dirty="0">
                <a:effectLst/>
                <a:ea typeface="Arial Unicode MS"/>
              </a:rPr>
              <a:t>Food nutrition and health, food science, food safety, food choice and food provenance.</a:t>
            </a: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2483693"/>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59159" y="4281130"/>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algn="l"/>
            <a:r>
              <a:rPr lang="en-GB" sz="1200" dirty="0"/>
              <a:t>Answer ALL questions.</a:t>
            </a:r>
          </a:p>
        </p:txBody>
      </p:sp>
      <p:sp>
        <p:nvSpPr>
          <p:cNvPr id="15" name="TextBox 14">
            <a:extLst>
              <a:ext uri="{FF2B5EF4-FFF2-40B4-BE49-F238E27FC236}">
                <a16:creationId xmlns:a16="http://schemas.microsoft.com/office/drawing/2014/main" id="{D936B678-3562-A07A-5628-A36CEF6BA844}"/>
              </a:ext>
            </a:extLst>
          </p:cNvPr>
          <p:cNvSpPr txBox="1"/>
          <p:nvPr/>
        </p:nvSpPr>
        <p:spPr>
          <a:xfrm>
            <a:off x="7043710" y="4035673"/>
            <a:ext cx="919675" cy="276999"/>
          </a:xfrm>
          <a:prstGeom prst="rect">
            <a:avLst/>
          </a:prstGeom>
          <a:noFill/>
        </p:spPr>
        <p:txBody>
          <a:bodyPr wrap="none" rtlCol="0">
            <a:spAutoFit/>
          </a:bodyPr>
          <a:lstStyle/>
          <a:p>
            <a:r>
              <a:rPr lang="en-GB" sz="1200" dirty="0"/>
              <a:t>CGP Guide</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21835CA-A068-B382-5955-4F9388914044}"/>
              </a:ext>
            </a:extLst>
          </p:cNvPr>
          <p:cNvPicPr>
            <a:picLocks noChangeAspect="1"/>
          </p:cNvPicPr>
          <p:nvPr/>
        </p:nvPicPr>
        <p:blipFill>
          <a:blip r:embed="rId3"/>
          <a:stretch>
            <a:fillRect/>
          </a:stretch>
        </p:blipFill>
        <p:spPr>
          <a:xfrm>
            <a:off x="6889528" y="2851710"/>
            <a:ext cx="1228038" cy="1235713"/>
          </a:xfrm>
          <a:prstGeom prst="rect">
            <a:avLst/>
          </a:prstGeom>
        </p:spPr>
      </p:pic>
      <p:sp>
        <p:nvSpPr>
          <p:cNvPr id="13" name="TextBox 12">
            <a:extLst>
              <a:ext uri="{FF2B5EF4-FFF2-40B4-BE49-F238E27FC236}">
                <a16:creationId xmlns:a16="http://schemas.microsoft.com/office/drawing/2014/main" id="{8AA93A5A-5A94-E568-607D-460C1FEFFD08}"/>
              </a:ext>
            </a:extLst>
          </p:cNvPr>
          <p:cNvSpPr txBox="1"/>
          <p:nvPr/>
        </p:nvSpPr>
        <p:spPr>
          <a:xfrm>
            <a:off x="9059416" y="4035673"/>
            <a:ext cx="1196353" cy="276999"/>
          </a:xfrm>
          <a:prstGeom prst="rect">
            <a:avLst/>
          </a:prstGeom>
          <a:noFill/>
        </p:spPr>
        <p:txBody>
          <a:bodyPr wrap="none" rtlCol="0">
            <a:spAutoFit/>
          </a:bodyPr>
          <a:lstStyle/>
          <a:p>
            <a:r>
              <a:rPr lang="en-GB" sz="1200" dirty="0"/>
              <a:t>CGP Workbook</a:t>
            </a:r>
          </a:p>
        </p:txBody>
      </p:sp>
      <p:pic>
        <p:nvPicPr>
          <p:cNvPr id="16" name="Picture 15">
            <a:extLst>
              <a:ext uri="{FF2B5EF4-FFF2-40B4-BE49-F238E27FC236}">
                <a16:creationId xmlns:a16="http://schemas.microsoft.com/office/drawing/2014/main" id="{EBC5E6F4-5A7F-2667-1E52-BBE964097203}"/>
              </a:ext>
            </a:extLst>
          </p:cNvPr>
          <p:cNvPicPr>
            <a:picLocks noChangeAspect="1"/>
          </p:cNvPicPr>
          <p:nvPr/>
        </p:nvPicPr>
        <p:blipFill>
          <a:blip r:embed="rId4"/>
          <a:stretch>
            <a:fillRect/>
          </a:stretch>
        </p:blipFill>
        <p:spPr>
          <a:xfrm>
            <a:off x="9012178" y="2851710"/>
            <a:ext cx="1206811" cy="1177466"/>
          </a:xfrm>
          <a:prstGeom prst="rect">
            <a:avLst/>
          </a:prstGeom>
        </p:spPr>
      </p:pic>
      <p:sp>
        <p:nvSpPr>
          <p:cNvPr id="10" name="TextBox 9">
            <a:extLst>
              <a:ext uri="{FF2B5EF4-FFF2-40B4-BE49-F238E27FC236}">
                <a16:creationId xmlns:a16="http://schemas.microsoft.com/office/drawing/2014/main" id="{2458466F-4C90-3EA5-58FE-56C53AC3826A}"/>
              </a:ext>
            </a:extLst>
          </p:cNvPr>
          <p:cNvSpPr txBox="1"/>
          <p:nvPr/>
        </p:nvSpPr>
        <p:spPr>
          <a:xfrm>
            <a:off x="1380227" y="859883"/>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183778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81A1-F918-43D9-8B9A-15FBB6E5083D}"/>
              </a:ext>
            </a:extLst>
          </p:cNvPr>
          <p:cNvSpPr>
            <a:spLocks noGrp="1"/>
          </p:cNvSpPr>
          <p:nvPr>
            <p:ph type="ctrTitle"/>
          </p:nvPr>
        </p:nvSpPr>
        <p:spPr>
          <a:xfrm>
            <a:off x="3622623" y="-1"/>
            <a:ext cx="4946754" cy="1042955"/>
          </a:xfrm>
        </p:spPr>
        <p:txBody>
          <a:bodyPr>
            <a:normAutofit/>
          </a:bodyPr>
          <a:lstStyle/>
          <a:p>
            <a:r>
              <a:rPr lang="en-GB" sz="5400" dirty="0">
                <a:latin typeface="+mn-lt"/>
              </a:rPr>
              <a:t>Resilience</a:t>
            </a:r>
          </a:p>
        </p:txBody>
      </p:sp>
      <p:sp>
        <p:nvSpPr>
          <p:cNvPr id="5" name="TextBox 4">
            <a:extLst>
              <a:ext uri="{FF2B5EF4-FFF2-40B4-BE49-F238E27FC236}">
                <a16:creationId xmlns:a16="http://schemas.microsoft.com/office/drawing/2014/main" id="{7495444F-4AAB-314F-A081-35E953AA05E1}"/>
              </a:ext>
            </a:extLst>
          </p:cNvPr>
          <p:cNvSpPr txBox="1"/>
          <p:nvPr/>
        </p:nvSpPr>
        <p:spPr>
          <a:xfrm>
            <a:off x="7227427" y="521477"/>
            <a:ext cx="4946754" cy="6370975"/>
          </a:xfrm>
          <a:prstGeom prst="rect">
            <a:avLst/>
          </a:prstGeom>
          <a:noFill/>
        </p:spPr>
        <p:txBody>
          <a:bodyPr wrap="square">
            <a:spAutoFit/>
          </a:bodyPr>
          <a:lstStyle/>
          <a:p>
            <a:pPr algn="ctr"/>
            <a:r>
              <a:rPr lang="en-GB" sz="1200" b="1" u="sng" dirty="0"/>
              <a:t>13 Top Tips to make your revision effective</a:t>
            </a:r>
          </a:p>
          <a:p>
            <a:endParaRPr lang="en-GB" sz="1200" dirty="0"/>
          </a:p>
          <a:p>
            <a:r>
              <a:rPr lang="en-GB" sz="1200" dirty="0"/>
              <a:t>1. Start revising early - months, not days before the exam. </a:t>
            </a:r>
          </a:p>
          <a:p>
            <a:r>
              <a:rPr lang="en-GB" sz="1200" dirty="0"/>
              <a:t>2. Timed focused revision  - 40-minute active sessions then 10/20 minutes off and repeat</a:t>
            </a:r>
          </a:p>
          <a:p>
            <a:r>
              <a:rPr lang="en-GB" sz="1200" dirty="0"/>
              <a:t>3. Continuation - Plan your revision using a timetable, means you can spend more time revising and less time worrying you've forgotten something. </a:t>
            </a:r>
          </a:p>
          <a:p>
            <a:r>
              <a:rPr lang="en-GB" sz="1200" dirty="0"/>
              <a:t>4. Stick to the plan - Don’t make excuses for avoiding revision – and if you do miss a ‘session’ make up for it. </a:t>
            </a:r>
          </a:p>
          <a:p>
            <a:r>
              <a:rPr lang="en-GB" sz="1200" dirty="0"/>
              <a:t>5. Don't spend ages making your notes look pretty - This is just wasting time. For diagrams, include all the details you need to learn, but don't try to produce a work of art. </a:t>
            </a:r>
          </a:p>
          <a:p>
            <a:r>
              <a:rPr lang="en-GB" sz="1200" dirty="0"/>
              <a:t>6. Location (set up a nice, tidy study space) - Good lighting, pens close by, phone out of sight and TV unplugged. Try not to revise on a bed.</a:t>
            </a:r>
          </a:p>
          <a:p>
            <a:r>
              <a:rPr lang="en-GB" sz="1200" dirty="0"/>
              <a:t>7. Vary your revision with different activities - Try a variety of different revision techniques — answering practice questions, writing down notes from memory, and using Revision Guides, Flash Cards, Exam Practice Workbooks etc. </a:t>
            </a:r>
          </a:p>
          <a:p>
            <a:r>
              <a:rPr lang="en-GB" sz="1200" dirty="0"/>
              <a:t>8. Stick the challenging revision notes all around your house - In the exam you think, "Aha, quadratic equations, they were on the fridge..."</a:t>
            </a:r>
          </a:p>
          <a:p>
            <a:r>
              <a:rPr lang="en-GB" sz="1200" dirty="0"/>
              <a:t>9. Practice papers and questions – Get expert help! It’s far easier to answer questions in the exam if you've tried similar ones beforehand. Have a look at your exam board's website for a selection of sample papers.</a:t>
            </a:r>
          </a:p>
          <a:p>
            <a:r>
              <a:rPr lang="en-GB" sz="1200" dirty="0"/>
              <a:t>10. Overview (Set aside time to do fun things) - Don't totally stop having fun. This'll help motivation and relaxation</a:t>
            </a:r>
          </a:p>
          <a:p>
            <a:r>
              <a:rPr lang="en-GB" sz="1200" dirty="0"/>
              <a:t>11. Keep your phone and other distractions away. - Phones are great but encourage procrastination. Heed our warnings and stick it in a drawer while you're revising. </a:t>
            </a:r>
          </a:p>
          <a:p>
            <a:r>
              <a:rPr lang="en-GB" sz="1200" dirty="0"/>
              <a:t>12. Don't just read your notes -  You have to WRITE STUFF DOWN. </a:t>
            </a:r>
          </a:p>
          <a:p>
            <a:r>
              <a:rPr lang="en-GB" sz="1200" dirty="0"/>
              <a:t>13. Take your revision wherever you go -  Even if you find some books aren't quite portable enough, lots of Revision Guides and Textbooks come with handy online editions.</a:t>
            </a:r>
          </a:p>
        </p:txBody>
      </p:sp>
      <p:sp>
        <p:nvSpPr>
          <p:cNvPr id="6" name="TextBox 5">
            <a:extLst>
              <a:ext uri="{FF2B5EF4-FFF2-40B4-BE49-F238E27FC236}">
                <a16:creationId xmlns:a16="http://schemas.microsoft.com/office/drawing/2014/main" id="{F13510FE-75F2-9152-67A6-A809FC98C93E}"/>
              </a:ext>
            </a:extLst>
          </p:cNvPr>
          <p:cNvSpPr txBox="1"/>
          <p:nvPr/>
        </p:nvSpPr>
        <p:spPr>
          <a:xfrm>
            <a:off x="344775" y="1166842"/>
            <a:ext cx="3816408" cy="4770537"/>
          </a:xfrm>
          <a:prstGeom prst="rect">
            <a:avLst/>
          </a:prstGeom>
          <a:noFill/>
        </p:spPr>
        <p:txBody>
          <a:bodyPr wrap="square">
            <a:spAutoFit/>
          </a:bodyPr>
          <a:lstStyle/>
          <a:p>
            <a:pPr marL="0" indent="0">
              <a:buNone/>
            </a:pPr>
            <a:r>
              <a:rPr lang="en-GB" sz="1600" b="1" u="sng" dirty="0"/>
              <a:t>How to overcome failure</a:t>
            </a:r>
          </a:p>
          <a:p>
            <a:pPr marL="0" indent="0">
              <a:buNone/>
            </a:pPr>
            <a:r>
              <a:rPr lang="en-GB" sz="1600" dirty="0"/>
              <a:t>1. Past papers/ Practice exam questions </a:t>
            </a:r>
            <a:br>
              <a:rPr lang="en-GB" sz="1600" dirty="0"/>
            </a:br>
            <a:r>
              <a:rPr lang="en-GB" sz="1600" dirty="0"/>
              <a:t>Do – Practice past papers alongside your  revision sessions and within your schedule</a:t>
            </a:r>
          </a:p>
          <a:p>
            <a:pPr marL="0" indent="0">
              <a:buNone/>
            </a:pPr>
            <a:r>
              <a:rPr lang="en-GB" sz="1600" dirty="0"/>
              <a:t>Don’t – Just use these past papers in isolation as they only cover a small part of the specification</a:t>
            </a:r>
          </a:p>
          <a:p>
            <a:pPr marL="0" indent="0">
              <a:buNone/>
            </a:pPr>
            <a:r>
              <a:rPr lang="en-GB" sz="1600" dirty="0"/>
              <a:t>2. Check </a:t>
            </a:r>
            <a:r>
              <a:rPr lang="en-GB" sz="1600" dirty="0" err="1"/>
              <a:t>Check</a:t>
            </a:r>
            <a:r>
              <a:rPr lang="en-GB" sz="1600" dirty="0"/>
              <a:t> </a:t>
            </a:r>
            <a:r>
              <a:rPr lang="en-GB" sz="1600" dirty="0" err="1"/>
              <a:t>Check</a:t>
            </a:r>
            <a:r>
              <a:rPr lang="en-GB" sz="1600" dirty="0"/>
              <a:t> - Misconceptions</a:t>
            </a:r>
          </a:p>
          <a:p>
            <a:pPr marL="0" indent="0">
              <a:buNone/>
            </a:pPr>
            <a:r>
              <a:rPr lang="en-GB" sz="1600" dirty="0"/>
              <a:t>If you don’t understand a concept or understand how it works – ask your teacher</a:t>
            </a:r>
          </a:p>
          <a:p>
            <a:pPr marL="0" indent="0">
              <a:buNone/>
            </a:pPr>
            <a:r>
              <a:rPr lang="en-GB" sz="1600" dirty="0"/>
              <a:t>3. Focus</a:t>
            </a:r>
          </a:p>
          <a:p>
            <a:pPr marL="0" indent="0">
              <a:buNone/>
            </a:pPr>
            <a:r>
              <a:rPr lang="en-GB" sz="1600" dirty="0"/>
              <a:t>Don’t give up when you don’t get something – move on and come back another time/day</a:t>
            </a:r>
          </a:p>
          <a:p>
            <a:pPr marL="0" indent="0">
              <a:buNone/>
            </a:pPr>
            <a:r>
              <a:rPr lang="en-GB" sz="1600" dirty="0"/>
              <a:t>4. Peers (Friends)</a:t>
            </a:r>
          </a:p>
          <a:p>
            <a:pPr marL="0" indent="0">
              <a:buNone/>
            </a:pPr>
            <a:r>
              <a:rPr lang="en-GB" sz="1600" dirty="0"/>
              <a:t>Support each other don’t criticise schedules and times.  </a:t>
            </a:r>
          </a:p>
        </p:txBody>
      </p:sp>
      <p:sp>
        <p:nvSpPr>
          <p:cNvPr id="7" name="TextBox 6">
            <a:extLst>
              <a:ext uri="{FF2B5EF4-FFF2-40B4-BE49-F238E27FC236}">
                <a16:creationId xmlns:a16="http://schemas.microsoft.com/office/drawing/2014/main" id="{46D41D39-BFC2-91EB-4D1B-6F933C915610}"/>
              </a:ext>
            </a:extLst>
          </p:cNvPr>
          <p:cNvSpPr txBox="1"/>
          <p:nvPr/>
        </p:nvSpPr>
        <p:spPr>
          <a:xfrm>
            <a:off x="4501830" y="1166842"/>
            <a:ext cx="2398644" cy="2862322"/>
          </a:xfrm>
          <a:prstGeom prst="rect">
            <a:avLst/>
          </a:prstGeom>
          <a:noFill/>
        </p:spPr>
        <p:txBody>
          <a:bodyPr wrap="square" rtlCol="0">
            <a:spAutoFit/>
          </a:bodyPr>
          <a:lstStyle/>
          <a:p>
            <a:pPr algn="ctr"/>
            <a:r>
              <a:rPr lang="en-GB" b="1" u="sng" dirty="0"/>
              <a:t>Portable location</a:t>
            </a:r>
            <a:endParaRPr lang="en-GB" dirty="0"/>
          </a:p>
          <a:p>
            <a:r>
              <a:rPr lang="en-GB" dirty="0"/>
              <a:t>Box</a:t>
            </a:r>
          </a:p>
          <a:p>
            <a:r>
              <a:rPr lang="en-GB" dirty="0"/>
              <a:t>Pens</a:t>
            </a:r>
          </a:p>
          <a:p>
            <a:r>
              <a:rPr lang="en-GB" dirty="0"/>
              <a:t>Pencils</a:t>
            </a:r>
          </a:p>
          <a:p>
            <a:r>
              <a:rPr lang="en-GB" dirty="0"/>
              <a:t>Rulers</a:t>
            </a:r>
          </a:p>
          <a:p>
            <a:r>
              <a:rPr lang="en-GB" dirty="0"/>
              <a:t>Highlighters</a:t>
            </a:r>
          </a:p>
          <a:p>
            <a:r>
              <a:rPr lang="en-GB" dirty="0"/>
              <a:t>Folders of Subjects</a:t>
            </a:r>
          </a:p>
          <a:p>
            <a:r>
              <a:rPr lang="en-GB" dirty="0"/>
              <a:t> - Revision Guides</a:t>
            </a:r>
          </a:p>
          <a:p>
            <a:r>
              <a:rPr lang="en-GB" dirty="0"/>
              <a:t> - Past Papers</a:t>
            </a:r>
          </a:p>
          <a:p>
            <a:endParaRPr lang="en-GB" dirty="0"/>
          </a:p>
        </p:txBody>
      </p:sp>
    </p:spTree>
    <p:extLst>
      <p:ext uri="{BB962C8B-B14F-4D97-AF65-F5344CB8AC3E}">
        <p14:creationId xmlns:p14="http://schemas.microsoft.com/office/powerpoint/2010/main" val="11592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C7E54-87F1-2501-BF4E-CC9D2A8DAF49}"/>
              </a:ext>
            </a:extLst>
          </p:cNvPr>
          <p:cNvSpPr txBox="1"/>
          <p:nvPr/>
        </p:nvSpPr>
        <p:spPr>
          <a:xfrm>
            <a:off x="3099220" y="5938014"/>
            <a:ext cx="6903761" cy="584775"/>
          </a:xfrm>
          <a:prstGeom prst="rect">
            <a:avLst/>
          </a:prstGeom>
          <a:noFill/>
        </p:spPr>
        <p:txBody>
          <a:bodyPr wrap="square" rtlCol="0">
            <a:spAutoFit/>
          </a:bodyPr>
          <a:lstStyle/>
          <a:p>
            <a:r>
              <a:rPr lang="en-GB" i="1" dirty="0"/>
              <a:t>“</a:t>
            </a:r>
            <a:r>
              <a:rPr kumimoji="0" lang="en-GB" sz="1800" b="1" i="1" u="none" strike="noStrike" kern="1200" cap="none" spc="0" normalizeH="0" baseline="0" noProof="0" dirty="0">
                <a:ln>
                  <a:noFill/>
                </a:ln>
                <a:solidFill>
                  <a:prstClr val="black"/>
                </a:solidFill>
                <a:effectLst/>
                <a:uLnTx/>
                <a:uFillTx/>
                <a:ea typeface="+mj-ea"/>
                <a:cs typeface="+mj-cs"/>
              </a:rPr>
              <a:t>Maximise our potential, to be the best we can be, every day.”</a:t>
            </a:r>
            <a:endParaRPr kumimoji="0" lang="en-GB" sz="800" b="1" i="1" u="none" strike="noStrike" kern="1200" cap="none" spc="0" normalizeH="0" baseline="0" noProof="0" dirty="0">
              <a:ln>
                <a:noFill/>
              </a:ln>
              <a:solidFill>
                <a:prstClr val="black"/>
              </a:solidFill>
              <a:effectLst/>
              <a:uLnTx/>
              <a:uFillTx/>
              <a:ea typeface="+mj-ea"/>
              <a:cs typeface="+mj-cs"/>
            </a:endParaRPr>
          </a:p>
          <a:p>
            <a:endParaRPr lang="en-GB" sz="1400" b="1" i="1" dirty="0"/>
          </a:p>
        </p:txBody>
      </p:sp>
      <p:sp>
        <p:nvSpPr>
          <p:cNvPr id="4" name="Title 1">
            <a:extLst>
              <a:ext uri="{FF2B5EF4-FFF2-40B4-BE49-F238E27FC236}">
                <a16:creationId xmlns:a16="http://schemas.microsoft.com/office/drawing/2014/main" id="{D93F8848-4F6C-3DC9-5961-0046885C074E}"/>
              </a:ext>
            </a:extLst>
          </p:cNvPr>
          <p:cNvSpPr txBox="1">
            <a:spLocks/>
          </p:cNvSpPr>
          <p:nvPr/>
        </p:nvSpPr>
        <p:spPr>
          <a:xfrm>
            <a:off x="5035827" y="1316894"/>
            <a:ext cx="7076378" cy="10156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solidFill>
                <a:srgbClr val="FF0000"/>
              </a:solidFill>
              <a:latin typeface="Comic Sans MS" panose="030F0702030302020204" pitchFamily="66" charset="0"/>
            </a:endParaRPr>
          </a:p>
        </p:txBody>
      </p:sp>
      <p:pic>
        <p:nvPicPr>
          <p:cNvPr id="6" name="Picture 5">
            <a:extLst>
              <a:ext uri="{FF2B5EF4-FFF2-40B4-BE49-F238E27FC236}">
                <a16:creationId xmlns:a16="http://schemas.microsoft.com/office/drawing/2014/main" id="{0D82D837-0F70-4440-E880-4C83DA4993D0}"/>
              </a:ext>
            </a:extLst>
          </p:cNvPr>
          <p:cNvPicPr>
            <a:picLocks noChangeAspect="1"/>
          </p:cNvPicPr>
          <p:nvPr/>
        </p:nvPicPr>
        <p:blipFill>
          <a:blip r:embed="rId2"/>
          <a:stretch>
            <a:fillRect/>
          </a:stretch>
        </p:blipFill>
        <p:spPr>
          <a:xfrm>
            <a:off x="6372226" y="1597756"/>
            <a:ext cx="4991100" cy="3943350"/>
          </a:xfrm>
          <a:prstGeom prst="rect">
            <a:avLst/>
          </a:prstGeom>
        </p:spPr>
      </p:pic>
      <p:sp>
        <p:nvSpPr>
          <p:cNvPr id="5" name="TextBox 4">
            <a:extLst>
              <a:ext uri="{FF2B5EF4-FFF2-40B4-BE49-F238E27FC236}">
                <a16:creationId xmlns:a16="http://schemas.microsoft.com/office/drawing/2014/main" id="{B5455A93-469E-DE9D-1DE6-632739DC54DE}"/>
              </a:ext>
            </a:extLst>
          </p:cNvPr>
          <p:cNvSpPr txBox="1"/>
          <p:nvPr/>
        </p:nvSpPr>
        <p:spPr>
          <a:xfrm>
            <a:off x="828674" y="1659285"/>
            <a:ext cx="5106131" cy="3539430"/>
          </a:xfrm>
          <a:prstGeom prst="rect">
            <a:avLst/>
          </a:prstGeom>
          <a:noFill/>
        </p:spPr>
        <p:txBody>
          <a:bodyPr wrap="square">
            <a:spAutoFit/>
          </a:bodyPr>
          <a:lstStyle/>
          <a:p>
            <a:pPr algn="ctr"/>
            <a:r>
              <a:rPr lang="en-GB" sz="2800" dirty="0"/>
              <a:t>Takeaways</a:t>
            </a:r>
          </a:p>
          <a:p>
            <a:pPr marL="514350" indent="-514350" algn="ctr">
              <a:buAutoNum type="arabicPeriod"/>
            </a:pPr>
            <a:r>
              <a:rPr lang="en-GB" sz="2800" dirty="0"/>
              <a:t>What can you do this week?  </a:t>
            </a:r>
          </a:p>
          <a:p>
            <a:pPr marL="514350" indent="-514350" algn="ctr">
              <a:buAutoNum type="arabicPeriod"/>
            </a:pPr>
            <a:r>
              <a:rPr lang="en-GB" sz="2800" dirty="0"/>
              <a:t>What can you do this month?</a:t>
            </a:r>
          </a:p>
          <a:p>
            <a:pPr algn="ctr"/>
            <a:r>
              <a:rPr lang="en-GB" sz="2800" dirty="0"/>
              <a:t>3. What do you need to help you?</a:t>
            </a:r>
          </a:p>
          <a:p>
            <a:pPr algn="ctr"/>
            <a:r>
              <a:rPr lang="en-GB" sz="2800" dirty="0"/>
              <a:t>4. How will you access this support?</a:t>
            </a:r>
          </a:p>
        </p:txBody>
      </p:sp>
      <p:pic>
        <p:nvPicPr>
          <p:cNvPr id="2" name="Picture 1" descr="Curriculum">
            <a:extLst>
              <a:ext uri="{FF2B5EF4-FFF2-40B4-BE49-F238E27FC236}">
                <a16:creationId xmlns:a16="http://schemas.microsoft.com/office/drawing/2014/main" id="{842E444C-17C4-4C81-B071-43F870D65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rriculum">
            <a:extLst>
              <a:ext uri="{FF2B5EF4-FFF2-40B4-BE49-F238E27FC236}">
                <a16:creationId xmlns:a16="http://schemas.microsoft.com/office/drawing/2014/main" id="{B74DD046-4A8E-DA62-D9DC-1B1C12A01F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1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1DFDD3-2A2B-6609-4132-94A56DE542F8}"/>
              </a:ext>
            </a:extLst>
          </p:cNvPr>
          <p:cNvPicPr>
            <a:picLocks noChangeAspect="1"/>
          </p:cNvPicPr>
          <p:nvPr/>
        </p:nvPicPr>
        <p:blipFill>
          <a:blip r:embed="rId2"/>
          <a:stretch>
            <a:fillRect/>
          </a:stretch>
        </p:blipFill>
        <p:spPr>
          <a:xfrm>
            <a:off x="243177" y="782744"/>
            <a:ext cx="11705645" cy="4537402"/>
          </a:xfrm>
          <a:prstGeom prst="rect">
            <a:avLst/>
          </a:prstGeom>
        </p:spPr>
      </p:pic>
    </p:spTree>
    <p:extLst>
      <p:ext uri="{BB962C8B-B14F-4D97-AF65-F5344CB8AC3E}">
        <p14:creationId xmlns:p14="http://schemas.microsoft.com/office/powerpoint/2010/main" val="403914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BDB54-DB56-C4E2-1872-20E3960574CC}"/>
              </a:ext>
            </a:extLst>
          </p:cNvPr>
          <p:cNvSpPr txBox="1"/>
          <p:nvPr/>
        </p:nvSpPr>
        <p:spPr>
          <a:xfrm>
            <a:off x="1046922" y="0"/>
            <a:ext cx="11145078" cy="923330"/>
          </a:xfrm>
          <a:prstGeom prst="rect">
            <a:avLst/>
          </a:prstGeom>
          <a:noFill/>
        </p:spPr>
        <p:txBody>
          <a:bodyPr wrap="square" rtlCol="0">
            <a:spAutoFit/>
          </a:bodyPr>
          <a:lstStyle/>
          <a:p>
            <a:pPr algn="ctr"/>
            <a:r>
              <a:rPr lang="en-GB" sz="5400" dirty="0"/>
              <a:t>Revision Techniques</a:t>
            </a:r>
          </a:p>
        </p:txBody>
      </p:sp>
      <p:sp>
        <p:nvSpPr>
          <p:cNvPr id="5" name="TextBox 4">
            <a:extLst>
              <a:ext uri="{FF2B5EF4-FFF2-40B4-BE49-F238E27FC236}">
                <a16:creationId xmlns:a16="http://schemas.microsoft.com/office/drawing/2014/main" id="{8E5DA1BA-1EFD-62FD-CA8B-8E91FE723779}"/>
              </a:ext>
            </a:extLst>
          </p:cNvPr>
          <p:cNvSpPr txBox="1"/>
          <p:nvPr/>
        </p:nvSpPr>
        <p:spPr>
          <a:xfrm>
            <a:off x="500753" y="1148597"/>
            <a:ext cx="4260939" cy="4524315"/>
          </a:xfrm>
          <a:prstGeom prst="rect">
            <a:avLst/>
          </a:prstGeom>
          <a:noFill/>
        </p:spPr>
        <p:txBody>
          <a:bodyPr wrap="square" rtlCol="0">
            <a:spAutoFit/>
          </a:bodyPr>
          <a:lstStyle/>
          <a:p>
            <a:r>
              <a:rPr lang="en-GB" sz="2400" b="1" dirty="0"/>
              <a:t>8 4 3 1</a:t>
            </a:r>
          </a:p>
          <a:p>
            <a:r>
              <a:rPr lang="en-GB" sz="2400" b="1" dirty="0"/>
              <a:t>5 1 8 3</a:t>
            </a:r>
          </a:p>
          <a:p>
            <a:r>
              <a:rPr lang="en-GB" sz="2400" b="1" dirty="0"/>
              <a:t>1 5 8 7 4</a:t>
            </a:r>
          </a:p>
          <a:p>
            <a:r>
              <a:rPr lang="en-GB" sz="2400" b="1" dirty="0"/>
              <a:t>6 9 8 2 1</a:t>
            </a:r>
          </a:p>
          <a:p>
            <a:r>
              <a:rPr lang="en-GB" sz="2400" b="1" dirty="0"/>
              <a:t>5 3 7 6 2 9</a:t>
            </a:r>
          </a:p>
          <a:p>
            <a:r>
              <a:rPr lang="en-GB" sz="2400" b="1" dirty="0"/>
              <a:t>10 8 3 9 1 4</a:t>
            </a:r>
          </a:p>
          <a:p>
            <a:r>
              <a:rPr lang="en-GB" sz="2400" b="1" dirty="0"/>
              <a:t>1 10 2 8 3 6 2</a:t>
            </a:r>
          </a:p>
          <a:p>
            <a:r>
              <a:rPr lang="en-GB" sz="2400" b="1" dirty="0"/>
              <a:t>7 5 8 4 6 1 10</a:t>
            </a:r>
          </a:p>
          <a:p>
            <a:r>
              <a:rPr lang="en-GB" sz="2400" b="1" dirty="0"/>
              <a:t>5 10 7 1 2 3 9 6</a:t>
            </a:r>
          </a:p>
          <a:p>
            <a:r>
              <a:rPr lang="en-GB" sz="2400" b="1" dirty="0"/>
              <a:t>9 4 8 7 5 10 3 7</a:t>
            </a:r>
          </a:p>
          <a:p>
            <a:r>
              <a:rPr lang="en-GB" sz="2400" b="1" dirty="0"/>
              <a:t>9 4 7 3 10 1 6 2 8</a:t>
            </a:r>
          </a:p>
          <a:p>
            <a:r>
              <a:rPr lang="en-GB" sz="2400" b="1" dirty="0"/>
              <a:t>6 9 1 3 7 10 4 8 5</a:t>
            </a:r>
          </a:p>
        </p:txBody>
      </p:sp>
      <p:sp>
        <p:nvSpPr>
          <p:cNvPr id="8" name="TextBox 7">
            <a:extLst>
              <a:ext uri="{FF2B5EF4-FFF2-40B4-BE49-F238E27FC236}">
                <a16:creationId xmlns:a16="http://schemas.microsoft.com/office/drawing/2014/main" id="{679B5CBC-230D-FF4D-FFA2-387AE3344985}"/>
              </a:ext>
            </a:extLst>
          </p:cNvPr>
          <p:cNvSpPr txBox="1"/>
          <p:nvPr/>
        </p:nvSpPr>
        <p:spPr>
          <a:xfrm>
            <a:off x="4260002" y="2117875"/>
            <a:ext cx="3955027" cy="2062103"/>
          </a:xfrm>
          <a:prstGeom prst="rect">
            <a:avLst/>
          </a:prstGeom>
          <a:solidFill>
            <a:schemeClr val="bg1"/>
          </a:solidFill>
        </p:spPr>
        <p:txBody>
          <a:bodyPr wrap="square">
            <a:spAutoFit/>
          </a:bodyPr>
          <a:lstStyle/>
          <a:p>
            <a:r>
              <a:rPr lang="en-GB" sz="1600" b="1" u="sng" dirty="0"/>
              <a:t>Advantages of using Past Papers</a:t>
            </a:r>
          </a:p>
          <a:p>
            <a:r>
              <a:rPr lang="en-GB" sz="1600" dirty="0"/>
              <a:t>1. Familiarity with the structure of a paper and the language they use.</a:t>
            </a:r>
          </a:p>
          <a:p>
            <a:r>
              <a:rPr lang="en-GB" sz="1600" dirty="0"/>
              <a:t>2. Work on your time management</a:t>
            </a:r>
          </a:p>
          <a:p>
            <a:r>
              <a:rPr lang="en-GB" sz="1600" dirty="0"/>
              <a:t>3. Understand the allocation of marks and marking scheme</a:t>
            </a:r>
          </a:p>
          <a:p>
            <a:r>
              <a:rPr lang="en-GB" sz="1600" dirty="0"/>
              <a:t>4. Good way to practice writing</a:t>
            </a:r>
          </a:p>
          <a:p>
            <a:r>
              <a:rPr lang="en-GB" sz="1600" dirty="0"/>
              <a:t>5. Analyse</a:t>
            </a:r>
          </a:p>
        </p:txBody>
      </p:sp>
      <p:sp>
        <p:nvSpPr>
          <p:cNvPr id="9" name="TextBox 8">
            <a:extLst>
              <a:ext uri="{FF2B5EF4-FFF2-40B4-BE49-F238E27FC236}">
                <a16:creationId xmlns:a16="http://schemas.microsoft.com/office/drawing/2014/main" id="{83D555A7-B40C-86C2-362C-FD252C585A1F}"/>
              </a:ext>
            </a:extLst>
          </p:cNvPr>
          <p:cNvSpPr txBox="1"/>
          <p:nvPr/>
        </p:nvSpPr>
        <p:spPr>
          <a:xfrm>
            <a:off x="4260002" y="4434748"/>
            <a:ext cx="3671996" cy="2062103"/>
          </a:xfrm>
          <a:prstGeom prst="rect">
            <a:avLst/>
          </a:prstGeom>
          <a:solidFill>
            <a:schemeClr val="bg1"/>
          </a:solidFill>
          <a:ln>
            <a:noFill/>
          </a:ln>
        </p:spPr>
        <p:txBody>
          <a:bodyPr wrap="square">
            <a:spAutoFit/>
          </a:bodyPr>
          <a:lstStyle/>
          <a:p>
            <a:r>
              <a:rPr lang="en-GB" sz="1600" dirty="0"/>
              <a:t>Examiner’s reports</a:t>
            </a:r>
          </a:p>
          <a:p>
            <a:r>
              <a:rPr lang="en-GB" sz="1600" dirty="0"/>
              <a:t>If you want to take your revision a step further, then it’s also a good idea to read the examiners’ reports for past exams. These are available online. You just have to search for the examiner’s report for the exam board, the subject and the year. </a:t>
            </a:r>
          </a:p>
        </p:txBody>
      </p:sp>
      <p:sp>
        <p:nvSpPr>
          <p:cNvPr id="11" name="TextBox 10">
            <a:extLst>
              <a:ext uri="{FF2B5EF4-FFF2-40B4-BE49-F238E27FC236}">
                <a16:creationId xmlns:a16="http://schemas.microsoft.com/office/drawing/2014/main" id="{2A65670F-6933-7A37-8EAE-19E06A677DED}"/>
              </a:ext>
            </a:extLst>
          </p:cNvPr>
          <p:cNvSpPr txBox="1"/>
          <p:nvPr/>
        </p:nvSpPr>
        <p:spPr>
          <a:xfrm>
            <a:off x="8229032" y="923330"/>
            <a:ext cx="3857419" cy="4278094"/>
          </a:xfrm>
          <a:prstGeom prst="rect">
            <a:avLst/>
          </a:prstGeom>
          <a:noFill/>
        </p:spPr>
        <p:txBody>
          <a:bodyPr wrap="square">
            <a:spAutoFit/>
          </a:bodyPr>
          <a:lstStyle/>
          <a:p>
            <a:r>
              <a:rPr lang="en-GB" sz="1600" dirty="0"/>
              <a:t>Flash Cards: a card containing a small amount of information, held up for pupils to see, as an aid to learning</a:t>
            </a:r>
          </a:p>
          <a:p>
            <a:endParaRPr lang="en-GB" sz="1600" dirty="0"/>
          </a:p>
          <a:p>
            <a:r>
              <a:rPr lang="en-GB" sz="1600" b="1" u="sng" dirty="0"/>
              <a:t>How to use them:</a:t>
            </a:r>
          </a:p>
          <a:p>
            <a:r>
              <a:rPr lang="en-GB" sz="1600" dirty="0"/>
              <a:t>1 – Write down key information from specific case studies – ask family to test you (Verbally)</a:t>
            </a:r>
          </a:p>
          <a:p>
            <a:r>
              <a:rPr lang="en-GB" sz="1600" dirty="0"/>
              <a:t>2 – Create flash cards – Theme on one side</a:t>
            </a:r>
          </a:p>
          <a:p>
            <a:r>
              <a:rPr lang="en-GB" sz="1600" dirty="0"/>
              <a:t>Recall all information verbally / information missed rewrite this in notes </a:t>
            </a:r>
          </a:p>
          <a:p>
            <a:r>
              <a:rPr lang="en-GB" sz="1600" dirty="0"/>
              <a:t>Repeat</a:t>
            </a:r>
          </a:p>
          <a:p>
            <a:r>
              <a:rPr lang="en-GB" sz="1600" dirty="0"/>
              <a:t>3 – Key quotes / formula / information and read over for short intense revision</a:t>
            </a:r>
          </a:p>
          <a:p>
            <a:r>
              <a:rPr lang="en-GB" sz="1600" dirty="0"/>
              <a:t>4 – Purchase external providers using their questions to guide your learning </a:t>
            </a:r>
          </a:p>
        </p:txBody>
      </p:sp>
      <p:sp>
        <p:nvSpPr>
          <p:cNvPr id="12" name="TextBox 11">
            <a:extLst>
              <a:ext uri="{FF2B5EF4-FFF2-40B4-BE49-F238E27FC236}">
                <a16:creationId xmlns:a16="http://schemas.microsoft.com/office/drawing/2014/main" id="{43C725C9-16C1-771D-ECFA-79005CB32F5E}"/>
              </a:ext>
            </a:extLst>
          </p:cNvPr>
          <p:cNvSpPr txBox="1"/>
          <p:nvPr/>
        </p:nvSpPr>
        <p:spPr>
          <a:xfrm>
            <a:off x="4278740" y="878438"/>
            <a:ext cx="3713536" cy="1077218"/>
          </a:xfrm>
          <a:prstGeom prst="rect">
            <a:avLst/>
          </a:prstGeom>
          <a:noFill/>
        </p:spPr>
        <p:txBody>
          <a:bodyPr wrap="square">
            <a:spAutoFit/>
          </a:bodyPr>
          <a:lstStyle/>
          <a:p>
            <a:r>
              <a:rPr lang="en-GB" sz="1600" i="0" dirty="0">
                <a:solidFill>
                  <a:srgbClr val="111111"/>
                </a:solidFill>
                <a:effectLst/>
              </a:rPr>
              <a:t>Past papers are previous exams that have been released by the exam boards. </a:t>
            </a:r>
            <a:br>
              <a:rPr lang="en-GB" sz="1600" i="0" dirty="0">
                <a:solidFill>
                  <a:srgbClr val="111111"/>
                </a:solidFill>
                <a:effectLst/>
              </a:rPr>
            </a:br>
            <a:r>
              <a:rPr lang="en-GB" sz="1600" i="0" dirty="0">
                <a:solidFill>
                  <a:srgbClr val="111111"/>
                </a:solidFill>
                <a:effectLst/>
              </a:rPr>
              <a:t>They have released 2022 with </a:t>
            </a:r>
            <a:r>
              <a:rPr lang="en-GB" sz="1600" dirty="0">
                <a:solidFill>
                  <a:srgbClr val="111111"/>
                </a:solidFill>
              </a:rPr>
              <a:t>m</a:t>
            </a:r>
            <a:r>
              <a:rPr lang="en-GB" sz="1600" i="0" dirty="0">
                <a:solidFill>
                  <a:srgbClr val="111111"/>
                </a:solidFill>
                <a:effectLst/>
              </a:rPr>
              <a:t>ark schemes and all years previous</a:t>
            </a:r>
            <a:endParaRPr lang="en-GB" sz="1600" dirty="0"/>
          </a:p>
        </p:txBody>
      </p:sp>
    </p:spTree>
    <p:extLst>
      <p:ext uri="{BB962C8B-B14F-4D97-AF65-F5344CB8AC3E}">
        <p14:creationId xmlns:p14="http://schemas.microsoft.com/office/powerpoint/2010/main" val="28553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BDB54-DB56-C4E2-1872-20E3960574CC}"/>
              </a:ext>
            </a:extLst>
          </p:cNvPr>
          <p:cNvSpPr txBox="1"/>
          <p:nvPr/>
        </p:nvSpPr>
        <p:spPr>
          <a:xfrm>
            <a:off x="1143101" y="91404"/>
            <a:ext cx="10526014" cy="923330"/>
          </a:xfrm>
          <a:prstGeom prst="rect">
            <a:avLst/>
          </a:prstGeom>
          <a:noFill/>
        </p:spPr>
        <p:txBody>
          <a:bodyPr wrap="square" rtlCol="0">
            <a:spAutoFit/>
          </a:bodyPr>
          <a:lstStyle/>
          <a:p>
            <a:pPr algn="ctr"/>
            <a:r>
              <a:rPr lang="en-GB" sz="5400" dirty="0"/>
              <a:t>Support</a:t>
            </a:r>
          </a:p>
        </p:txBody>
      </p:sp>
      <p:sp>
        <p:nvSpPr>
          <p:cNvPr id="6" name="TextBox 5">
            <a:extLst>
              <a:ext uri="{FF2B5EF4-FFF2-40B4-BE49-F238E27FC236}">
                <a16:creationId xmlns:a16="http://schemas.microsoft.com/office/drawing/2014/main" id="{54EB2CA1-89C8-8BB7-F657-132C32A7B460}"/>
              </a:ext>
            </a:extLst>
          </p:cNvPr>
          <p:cNvSpPr txBox="1"/>
          <p:nvPr/>
        </p:nvSpPr>
        <p:spPr>
          <a:xfrm>
            <a:off x="7468915" y="1873770"/>
            <a:ext cx="3194526" cy="2308324"/>
          </a:xfrm>
          <a:prstGeom prst="rect">
            <a:avLst/>
          </a:prstGeom>
          <a:solidFill>
            <a:schemeClr val="bg1"/>
          </a:solidFill>
          <a:ln>
            <a:solidFill>
              <a:schemeClr val="bg1"/>
            </a:solidFill>
          </a:ln>
        </p:spPr>
        <p:txBody>
          <a:bodyPr wrap="square">
            <a:spAutoFit/>
          </a:bodyPr>
          <a:lstStyle/>
          <a:p>
            <a:pPr algn="ctr"/>
            <a:r>
              <a:rPr lang="en-GB" sz="1600" dirty="0"/>
              <a:t>Feelings/Emotions</a:t>
            </a:r>
          </a:p>
          <a:p>
            <a:pPr algn="ctr"/>
            <a:r>
              <a:rPr lang="en-GB" sz="1600" dirty="0"/>
              <a:t>What you will experience:</a:t>
            </a:r>
          </a:p>
          <a:p>
            <a:pPr marL="457200" indent="-457200" algn="ctr">
              <a:buFont typeface="Arial" panose="020B0604020202020204" pitchFamily="34" charset="0"/>
              <a:buChar char="•"/>
            </a:pPr>
            <a:r>
              <a:rPr lang="en-GB" sz="1600" dirty="0"/>
              <a:t>Increased anxiety</a:t>
            </a:r>
          </a:p>
          <a:p>
            <a:pPr marL="457200" indent="-457200" algn="ctr">
              <a:buFont typeface="Arial" panose="020B0604020202020204" pitchFamily="34" charset="0"/>
              <a:buChar char="•"/>
            </a:pPr>
            <a:r>
              <a:rPr lang="en-GB" sz="1600" dirty="0"/>
              <a:t>Increased stress</a:t>
            </a:r>
          </a:p>
          <a:p>
            <a:endParaRPr lang="en-GB" sz="1600" dirty="0"/>
          </a:p>
          <a:p>
            <a:pPr algn="ctr"/>
            <a:r>
              <a:rPr lang="en-GB" sz="1600" dirty="0"/>
              <a:t>This is normal</a:t>
            </a:r>
          </a:p>
          <a:p>
            <a:pPr algn="ctr"/>
            <a:r>
              <a:rPr lang="en-GB" sz="1600" dirty="0"/>
              <a:t>Control the controllables</a:t>
            </a:r>
          </a:p>
          <a:p>
            <a:pPr algn="ctr"/>
            <a:r>
              <a:rPr lang="en-GB" sz="1600" dirty="0"/>
              <a:t>Be organised</a:t>
            </a:r>
          </a:p>
          <a:p>
            <a:pPr algn="ctr"/>
            <a:r>
              <a:rPr lang="en-GB" sz="1600" dirty="0"/>
              <a:t>Follow the practical advice given.</a:t>
            </a:r>
          </a:p>
        </p:txBody>
      </p:sp>
      <p:sp>
        <p:nvSpPr>
          <p:cNvPr id="7" name="TextBox 6">
            <a:extLst>
              <a:ext uri="{FF2B5EF4-FFF2-40B4-BE49-F238E27FC236}">
                <a16:creationId xmlns:a16="http://schemas.microsoft.com/office/drawing/2014/main" id="{F211E756-952C-7056-5D59-AF5C2E0AD4F6}"/>
              </a:ext>
            </a:extLst>
          </p:cNvPr>
          <p:cNvSpPr txBox="1"/>
          <p:nvPr/>
        </p:nvSpPr>
        <p:spPr>
          <a:xfrm>
            <a:off x="4392812" y="1117126"/>
            <a:ext cx="4026591" cy="584775"/>
          </a:xfrm>
          <a:prstGeom prst="rect">
            <a:avLst/>
          </a:prstGeom>
          <a:solidFill>
            <a:schemeClr val="bg1"/>
          </a:solidFill>
        </p:spPr>
        <p:txBody>
          <a:bodyPr wrap="square" rtlCol="0">
            <a:spAutoFit/>
          </a:bodyPr>
          <a:lstStyle/>
          <a:p>
            <a:pPr algn="ctr"/>
            <a:r>
              <a:rPr lang="en-GB" sz="1600" dirty="0"/>
              <a:t>Mr Small Mr Jones Miss Phillips (H2)</a:t>
            </a:r>
          </a:p>
          <a:p>
            <a:pPr algn="ctr"/>
            <a:r>
              <a:rPr lang="en-GB" sz="1600" dirty="0"/>
              <a:t>KS4 Office at social times</a:t>
            </a:r>
          </a:p>
        </p:txBody>
      </p:sp>
      <p:sp>
        <p:nvSpPr>
          <p:cNvPr id="5" name="TextBox 4">
            <a:extLst>
              <a:ext uri="{FF2B5EF4-FFF2-40B4-BE49-F238E27FC236}">
                <a16:creationId xmlns:a16="http://schemas.microsoft.com/office/drawing/2014/main" id="{E6750686-38FB-7DE0-7F72-ED576F71A3F4}"/>
              </a:ext>
            </a:extLst>
          </p:cNvPr>
          <p:cNvSpPr txBox="1"/>
          <p:nvPr/>
        </p:nvSpPr>
        <p:spPr>
          <a:xfrm>
            <a:off x="7527541" y="4761071"/>
            <a:ext cx="4208882" cy="830997"/>
          </a:xfrm>
          <a:prstGeom prst="rect">
            <a:avLst/>
          </a:prstGeom>
          <a:noFill/>
        </p:spPr>
        <p:txBody>
          <a:bodyPr wrap="square" rtlCol="0">
            <a:spAutoFit/>
          </a:bodyPr>
          <a:lstStyle/>
          <a:p>
            <a:r>
              <a:rPr lang="en-GB" sz="1600" dirty="0"/>
              <a:t>17 – Actual Weeks left until 13</a:t>
            </a:r>
            <a:r>
              <a:rPr lang="en-GB" sz="1600" baseline="30000" dirty="0"/>
              <a:t>th</a:t>
            </a:r>
            <a:r>
              <a:rPr lang="en-GB" sz="1600" dirty="0"/>
              <a:t> May</a:t>
            </a:r>
          </a:p>
          <a:p>
            <a:r>
              <a:rPr lang="en-GB" sz="1600" dirty="0"/>
              <a:t>15 – In school Weeks until 13/5</a:t>
            </a:r>
          </a:p>
          <a:p>
            <a:r>
              <a:rPr lang="en-GB" sz="1600" dirty="0"/>
              <a:t>45 – Maximum Options lessons left</a:t>
            </a:r>
          </a:p>
        </p:txBody>
      </p:sp>
      <p:sp>
        <p:nvSpPr>
          <p:cNvPr id="8" name="TextBox 7">
            <a:extLst>
              <a:ext uri="{FF2B5EF4-FFF2-40B4-BE49-F238E27FC236}">
                <a16:creationId xmlns:a16="http://schemas.microsoft.com/office/drawing/2014/main" id="{8E043746-077B-80DF-C661-910D96C2BD0A}"/>
              </a:ext>
            </a:extLst>
          </p:cNvPr>
          <p:cNvSpPr txBox="1"/>
          <p:nvPr/>
        </p:nvSpPr>
        <p:spPr>
          <a:xfrm>
            <a:off x="801959" y="4681767"/>
            <a:ext cx="4626310" cy="1569660"/>
          </a:xfrm>
          <a:prstGeom prst="rect">
            <a:avLst/>
          </a:prstGeom>
          <a:noFill/>
        </p:spPr>
        <p:txBody>
          <a:bodyPr wrap="square">
            <a:spAutoFit/>
          </a:bodyPr>
          <a:lstStyle/>
          <a:p>
            <a:pPr algn="ctr"/>
            <a:r>
              <a:rPr lang="en-GB" sz="1600" dirty="0"/>
              <a:t>90% attendance means your child misses a total of 19 days of absence over the academic year.</a:t>
            </a:r>
          </a:p>
          <a:p>
            <a:pPr algn="ctr"/>
            <a:r>
              <a:rPr lang="en-GB" sz="1600" dirty="0"/>
              <a:t>Department for Education research shows that 17 school days of absence results in all of a student’s GCSE grades dropping by one grade.</a:t>
            </a:r>
          </a:p>
          <a:p>
            <a:pPr algn="ctr"/>
            <a:endParaRPr lang="en-GB" sz="1600" dirty="0"/>
          </a:p>
        </p:txBody>
      </p:sp>
      <p:sp>
        <p:nvSpPr>
          <p:cNvPr id="10" name="TextBox 9">
            <a:extLst>
              <a:ext uri="{FF2B5EF4-FFF2-40B4-BE49-F238E27FC236}">
                <a16:creationId xmlns:a16="http://schemas.microsoft.com/office/drawing/2014/main" id="{7BBBDE5A-A717-69B2-2144-894B46C0FBB8}"/>
              </a:ext>
            </a:extLst>
          </p:cNvPr>
          <p:cNvSpPr txBox="1"/>
          <p:nvPr/>
        </p:nvSpPr>
        <p:spPr>
          <a:xfrm>
            <a:off x="6320285" y="5694460"/>
            <a:ext cx="5491785" cy="338554"/>
          </a:xfrm>
          <a:prstGeom prst="rect">
            <a:avLst/>
          </a:prstGeom>
          <a:solidFill>
            <a:schemeClr val="bg1"/>
          </a:solidFill>
        </p:spPr>
        <p:txBody>
          <a:bodyPr wrap="square">
            <a:spAutoFit/>
          </a:bodyPr>
          <a:lstStyle/>
          <a:p>
            <a:pPr algn="ctr"/>
            <a:r>
              <a:rPr lang="en-GB" sz="1600" dirty="0"/>
              <a:t>Get in front of the experts </a:t>
            </a:r>
          </a:p>
        </p:txBody>
      </p:sp>
      <p:sp>
        <p:nvSpPr>
          <p:cNvPr id="11" name="Content Placeholder 2">
            <a:extLst>
              <a:ext uri="{FF2B5EF4-FFF2-40B4-BE49-F238E27FC236}">
                <a16:creationId xmlns:a16="http://schemas.microsoft.com/office/drawing/2014/main" id="{0ABDB21F-DA89-06AA-5C81-599ED2525316}"/>
              </a:ext>
            </a:extLst>
          </p:cNvPr>
          <p:cNvSpPr>
            <a:spLocks noGrp="1"/>
          </p:cNvSpPr>
          <p:nvPr/>
        </p:nvSpPr>
        <p:spPr>
          <a:xfrm>
            <a:off x="1101818" y="1873770"/>
            <a:ext cx="4026591" cy="166166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solidFill>
                <a:cs typeface="Arial"/>
              </a:rPr>
              <a:t>Prom information:</a:t>
            </a:r>
          </a:p>
          <a:p>
            <a:pPr marL="0" indent="0" algn="ctr">
              <a:buNone/>
            </a:pPr>
            <a:r>
              <a:rPr lang="en-US" sz="1600" dirty="0">
                <a:solidFill>
                  <a:schemeClr val="tx1"/>
                </a:solidFill>
                <a:cs typeface="Arial"/>
              </a:rPr>
              <a:t>Theme: The Great Gatsby Masquerade Ball.</a:t>
            </a:r>
          </a:p>
          <a:p>
            <a:pPr marL="0" indent="0" algn="ctr">
              <a:buNone/>
            </a:pPr>
            <a:r>
              <a:rPr lang="en-US" sz="1600" dirty="0">
                <a:solidFill>
                  <a:schemeClr val="tx1"/>
                </a:solidFill>
                <a:cs typeface="Arial"/>
              </a:rPr>
              <a:t>Start at 6.30pm and end at 10.30pm.</a:t>
            </a:r>
          </a:p>
          <a:p>
            <a:pPr marL="0" indent="0" algn="ctr">
              <a:buClr>
                <a:srgbClr val="B6947B"/>
              </a:buClr>
              <a:buNone/>
            </a:pPr>
            <a:r>
              <a:rPr lang="en-US" sz="1600" dirty="0">
                <a:solidFill>
                  <a:schemeClr val="tx1"/>
                </a:solidFill>
                <a:cs typeface="Arial"/>
              </a:rPr>
              <a:t>Friday 28th June 2024 </a:t>
            </a:r>
            <a:br>
              <a:rPr lang="en-US" sz="1600" dirty="0">
                <a:solidFill>
                  <a:schemeClr val="tx1"/>
                </a:solidFill>
                <a:cs typeface="Arial"/>
              </a:rPr>
            </a:br>
            <a:r>
              <a:rPr lang="en-US" sz="1600" dirty="0">
                <a:solidFill>
                  <a:schemeClr val="tx1"/>
                </a:solidFill>
                <a:cs typeface="Arial"/>
              </a:rPr>
              <a:t>at the Stables Country Club Bury.</a:t>
            </a:r>
          </a:p>
        </p:txBody>
      </p:sp>
    </p:spTree>
    <p:extLst>
      <p:ext uri="{BB962C8B-B14F-4D97-AF65-F5344CB8AC3E}">
        <p14:creationId xmlns:p14="http://schemas.microsoft.com/office/powerpoint/2010/main" val="13051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3784121" y="193429"/>
            <a:ext cx="9144000" cy="859883"/>
          </a:xfrm>
        </p:spPr>
        <p:txBody>
          <a:bodyPr>
            <a:normAutofit fontScale="90000"/>
          </a:bodyPr>
          <a:lstStyle/>
          <a:p>
            <a:r>
              <a:rPr lang="en-GB" dirty="0"/>
              <a:t>English Language</a:t>
            </a:r>
          </a:p>
        </p:txBody>
      </p:sp>
      <p:sp>
        <p:nvSpPr>
          <p:cNvPr id="4" name="TextBox 3">
            <a:extLst>
              <a:ext uri="{FF2B5EF4-FFF2-40B4-BE49-F238E27FC236}">
                <a16:creationId xmlns:a16="http://schemas.microsoft.com/office/drawing/2014/main" id="{8ED3093B-7B64-9553-B98F-F62965BF12F3}"/>
              </a:ext>
            </a:extLst>
          </p:cNvPr>
          <p:cNvSpPr txBox="1"/>
          <p:nvPr/>
        </p:nvSpPr>
        <p:spPr>
          <a:xfrm>
            <a:off x="7164630" y="1053312"/>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0" y="1626589"/>
            <a:ext cx="5391508" cy="1655762"/>
          </a:xfrm>
          <a:ln>
            <a:noFill/>
          </a:ln>
        </p:spPr>
        <p:txBody>
          <a:bodyPr/>
          <a:lstStyle/>
          <a:p>
            <a:r>
              <a:rPr lang="en-GB" b="1" u="sng" dirty="0"/>
              <a:t>Exams</a:t>
            </a:r>
          </a:p>
          <a:p>
            <a:pPr algn="l"/>
            <a:r>
              <a:rPr lang="en-GB" sz="1200" dirty="0"/>
              <a:t>Paper 1 – Explorations in Creative Reading and Writing (Fiction) – 23</a:t>
            </a:r>
            <a:r>
              <a:rPr lang="en-GB" sz="1200" baseline="30000" dirty="0"/>
              <a:t>rd</a:t>
            </a:r>
            <a:r>
              <a:rPr lang="en-GB" sz="1200" dirty="0"/>
              <a:t> May 2024 (am) – 1 hour</a:t>
            </a:r>
          </a:p>
          <a:p>
            <a:pPr algn="l"/>
            <a:r>
              <a:rPr lang="en-GB" sz="1200" dirty="0"/>
              <a:t>Paper 2 – Writers’ Viewpoints and Perspectives (Non-Fiction) – 6</a:t>
            </a:r>
            <a:r>
              <a:rPr lang="en-GB" sz="1200" baseline="30000" dirty="0"/>
              <a:t>th</a:t>
            </a:r>
            <a:r>
              <a:rPr lang="en-GB" sz="1200" dirty="0"/>
              <a:t> June 2024 (am) – 45 minutes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09" cy="3046988"/>
          </a:xfrm>
          <a:prstGeom prst="rect">
            <a:avLst/>
          </a:prstGeom>
          <a:noFill/>
        </p:spPr>
        <p:txBody>
          <a:bodyPr wrap="square" rtlCol="0">
            <a:spAutoFit/>
          </a:bodyPr>
          <a:lstStyle/>
          <a:p>
            <a:pPr algn="ctr"/>
            <a:r>
              <a:rPr lang="en-GB" sz="2400" b="1" u="sng" dirty="0"/>
              <a:t>Topics in each exam</a:t>
            </a:r>
          </a:p>
          <a:p>
            <a:r>
              <a:rPr lang="en-US" sz="1200" dirty="0">
                <a:effectLst/>
                <a:ea typeface="Arial Unicode MS"/>
              </a:rPr>
              <a:t>Paper 1: </a:t>
            </a:r>
            <a:endParaRPr lang="en-GB" sz="1200" dirty="0">
              <a:effectLst/>
              <a:ea typeface="Arial Unicode MS"/>
            </a:endParaRPr>
          </a:p>
          <a:p>
            <a:r>
              <a:rPr lang="en-US" sz="1200" dirty="0">
                <a:effectLst/>
                <a:ea typeface="Arial Unicode MS"/>
              </a:rPr>
              <a:t>Q1 Comprehension</a:t>
            </a:r>
            <a:endParaRPr lang="en-GB" sz="1200" dirty="0">
              <a:effectLst/>
              <a:ea typeface="Arial Unicode MS"/>
            </a:endParaRPr>
          </a:p>
          <a:p>
            <a:r>
              <a:rPr lang="en-US" sz="1200" dirty="0">
                <a:effectLst/>
                <a:ea typeface="Arial Unicode MS"/>
              </a:rPr>
              <a:t>Q2 Language Analysis</a:t>
            </a:r>
            <a:endParaRPr lang="en-GB" sz="1200" dirty="0">
              <a:effectLst/>
              <a:ea typeface="Arial Unicode MS"/>
            </a:endParaRPr>
          </a:p>
          <a:p>
            <a:r>
              <a:rPr lang="en-US" sz="1200" dirty="0">
                <a:effectLst/>
                <a:ea typeface="Arial Unicode MS"/>
              </a:rPr>
              <a:t>Q3 Structural Analysis</a:t>
            </a:r>
            <a:endParaRPr lang="en-GB" sz="1200" dirty="0">
              <a:effectLst/>
              <a:ea typeface="Arial Unicode MS"/>
            </a:endParaRPr>
          </a:p>
          <a:p>
            <a:r>
              <a:rPr lang="en-US" sz="1200" dirty="0">
                <a:effectLst/>
                <a:ea typeface="Arial Unicode MS"/>
              </a:rPr>
              <a:t>Q4 Evaluative response</a:t>
            </a:r>
            <a:endParaRPr lang="en-GB" sz="1200" dirty="0">
              <a:effectLst/>
              <a:ea typeface="Arial Unicode MS"/>
            </a:endParaRPr>
          </a:p>
          <a:p>
            <a:r>
              <a:rPr lang="en-US" sz="1200" dirty="0">
                <a:effectLst/>
                <a:ea typeface="Arial Unicode MS"/>
              </a:rPr>
              <a:t>Q5 Descriptive/Narrative Writing</a:t>
            </a:r>
            <a:endParaRPr lang="en-GB" sz="1200" dirty="0">
              <a:effectLst/>
              <a:ea typeface="Arial Unicode MS"/>
            </a:endParaRPr>
          </a:p>
          <a:p>
            <a:r>
              <a:rPr lang="en-US" sz="1200" dirty="0">
                <a:effectLst/>
                <a:ea typeface="Arial Unicode MS"/>
              </a:rPr>
              <a:t> </a:t>
            </a:r>
            <a:endParaRPr lang="en-GB" sz="1200" dirty="0">
              <a:effectLst/>
              <a:ea typeface="Arial Unicode MS"/>
            </a:endParaRPr>
          </a:p>
          <a:p>
            <a:r>
              <a:rPr lang="en-US" sz="1200" dirty="0">
                <a:effectLst/>
                <a:ea typeface="Arial Unicode MS"/>
              </a:rPr>
              <a:t>Paper 2: </a:t>
            </a:r>
            <a:endParaRPr lang="en-GB" sz="1200" dirty="0">
              <a:effectLst/>
              <a:ea typeface="Arial Unicode MS"/>
            </a:endParaRPr>
          </a:p>
          <a:p>
            <a:r>
              <a:rPr lang="en-US" sz="1200" dirty="0">
                <a:effectLst/>
                <a:ea typeface="Arial Unicode MS"/>
              </a:rPr>
              <a:t>Q1 Comprehension</a:t>
            </a:r>
            <a:endParaRPr lang="en-GB" sz="1200" dirty="0">
              <a:effectLst/>
              <a:ea typeface="Arial Unicode MS"/>
            </a:endParaRPr>
          </a:p>
          <a:p>
            <a:r>
              <a:rPr lang="en-US" sz="1200" dirty="0">
                <a:effectLst/>
                <a:ea typeface="Arial Unicode MS"/>
              </a:rPr>
              <a:t>Q2 </a:t>
            </a:r>
            <a:r>
              <a:rPr lang="en-US" sz="1200" dirty="0" err="1">
                <a:effectLst/>
                <a:ea typeface="Arial Unicode MS"/>
              </a:rPr>
              <a:t>Summarising</a:t>
            </a:r>
            <a:r>
              <a:rPr lang="en-US" sz="1200" dirty="0">
                <a:effectLst/>
                <a:ea typeface="Arial Unicode MS"/>
              </a:rPr>
              <a:t> and Inference</a:t>
            </a:r>
            <a:endParaRPr lang="en-GB" sz="1200" dirty="0">
              <a:effectLst/>
              <a:ea typeface="Arial Unicode MS"/>
            </a:endParaRPr>
          </a:p>
          <a:p>
            <a:r>
              <a:rPr lang="en-US" sz="1200" dirty="0">
                <a:effectLst/>
                <a:ea typeface="Arial Unicode MS"/>
              </a:rPr>
              <a:t>Q3 Language Analysis</a:t>
            </a:r>
            <a:endParaRPr lang="en-GB" sz="1200" dirty="0">
              <a:effectLst/>
              <a:ea typeface="Arial Unicode MS"/>
            </a:endParaRPr>
          </a:p>
          <a:p>
            <a:r>
              <a:rPr lang="en-US" sz="1200" dirty="0">
                <a:effectLst/>
                <a:ea typeface="Arial Unicode MS"/>
              </a:rPr>
              <a:t>Q4 Comparing Writers’ Viewpoints</a:t>
            </a:r>
            <a:endParaRPr lang="en-GB" sz="1200" dirty="0">
              <a:effectLst/>
              <a:ea typeface="Arial Unicode MS"/>
            </a:endParaRPr>
          </a:p>
          <a:p>
            <a:r>
              <a:rPr lang="en-US" sz="1200" dirty="0">
                <a:effectLst/>
                <a:ea typeface="Arial Unicode MS"/>
              </a:rPr>
              <a:t>Q5 Opinionated Writing (Article, Speech, Letter)</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100" b="1" u="sng" dirty="0"/>
              <a:t>Tips for the subject</a:t>
            </a:r>
          </a:p>
          <a:p>
            <a:pPr algn="l"/>
            <a:r>
              <a:rPr lang="en-US" sz="2500" dirty="0" err="1">
                <a:effectLst/>
                <a:ea typeface="Arial Unicode MS"/>
              </a:rPr>
              <a:t>Practise</a:t>
            </a:r>
            <a:r>
              <a:rPr lang="en-US" sz="2500" dirty="0">
                <a:effectLst/>
                <a:ea typeface="Arial Unicode MS"/>
              </a:rPr>
              <a:t>. </a:t>
            </a:r>
            <a:r>
              <a:rPr lang="en-US" sz="2500" dirty="0" err="1">
                <a:effectLst/>
                <a:ea typeface="Arial Unicode MS"/>
              </a:rPr>
              <a:t>Practise</a:t>
            </a:r>
            <a:r>
              <a:rPr lang="en-US" sz="2500" dirty="0">
                <a:effectLst/>
                <a:ea typeface="Arial Unicode MS"/>
              </a:rPr>
              <a:t>. </a:t>
            </a:r>
            <a:r>
              <a:rPr lang="en-US" sz="2500" dirty="0" err="1">
                <a:effectLst/>
                <a:ea typeface="Arial Unicode MS"/>
              </a:rPr>
              <a:t>Practise</a:t>
            </a:r>
            <a:r>
              <a:rPr lang="en-US" sz="2500" dirty="0">
                <a:effectLst/>
                <a:ea typeface="Arial Unicode MS"/>
              </a:rPr>
              <a:t>. </a:t>
            </a:r>
          </a:p>
          <a:p>
            <a:pPr algn="l"/>
            <a:r>
              <a:rPr lang="en-US" sz="2500" dirty="0">
                <a:effectLst/>
                <a:ea typeface="Arial Unicode MS"/>
              </a:rPr>
              <a:t>Know the exam paper question types and </a:t>
            </a:r>
            <a:r>
              <a:rPr lang="en-US" sz="2500" dirty="0" err="1">
                <a:effectLst/>
                <a:ea typeface="Arial Unicode MS"/>
              </a:rPr>
              <a:t>practise</a:t>
            </a:r>
            <a:r>
              <a:rPr lang="en-US" sz="2500" dirty="0">
                <a:effectLst/>
                <a:ea typeface="Arial Unicode MS"/>
              </a:rPr>
              <a:t> your timing for each question.</a:t>
            </a:r>
            <a:endParaRPr lang="en-GB" sz="2500" dirty="0">
              <a:effectLst/>
              <a:ea typeface="Arial Unicode MS"/>
            </a:endParaRPr>
          </a:p>
          <a:p>
            <a:pPr algn="l"/>
            <a:r>
              <a:rPr lang="en-US" sz="2500" b="1" u="sng" dirty="0">
                <a:effectLst/>
                <a:ea typeface="Arial Unicode MS"/>
              </a:rPr>
              <a:t>Paper 1</a:t>
            </a:r>
            <a:endParaRPr lang="en-GB" sz="2500" b="1" u="sng" dirty="0">
              <a:ea typeface="Arial Unicode MS"/>
            </a:endParaRPr>
          </a:p>
          <a:p>
            <a:pPr algn="l"/>
            <a:r>
              <a:rPr lang="en-US" sz="2500" dirty="0">
                <a:effectLst/>
                <a:ea typeface="Arial Unicode MS"/>
              </a:rPr>
              <a:t>Question 4 and 5 are worth a combined 60 marks – you must answer these.</a:t>
            </a:r>
            <a:endParaRPr lang="en-GB" sz="2500" dirty="0">
              <a:effectLst/>
              <a:ea typeface="Arial Unicode MS"/>
            </a:endParaRPr>
          </a:p>
          <a:p>
            <a:pPr lvl="0" algn="l"/>
            <a:r>
              <a:rPr lang="en-US" sz="2500" dirty="0">
                <a:effectLst/>
                <a:ea typeface="Arial Unicode MS"/>
              </a:rPr>
              <a:t>What do you learn from the ‘Letterbox’?</a:t>
            </a:r>
            <a:endParaRPr lang="en-GB" sz="2500" dirty="0">
              <a:effectLst/>
              <a:ea typeface="Arial Unicode MS"/>
            </a:endParaRPr>
          </a:p>
          <a:p>
            <a:pPr lvl="0" algn="l"/>
            <a:r>
              <a:rPr lang="en-US" sz="2500" dirty="0">
                <a:effectLst/>
                <a:ea typeface="Arial Unicode MS"/>
              </a:rPr>
              <a:t>Read the text – what is happening at a surface level? What is the writer hinting at in the subtext?</a:t>
            </a:r>
            <a:endParaRPr lang="en-GB" sz="2500" dirty="0">
              <a:effectLst/>
              <a:ea typeface="Arial Unicode MS"/>
            </a:endParaRPr>
          </a:p>
          <a:p>
            <a:pPr lvl="0" algn="l"/>
            <a:r>
              <a:rPr lang="en-US" sz="2500" dirty="0">
                <a:effectLst/>
                <a:ea typeface="Arial Unicode MS"/>
              </a:rPr>
              <a:t>For Question 5, craft your writing – it is all about your quality, not quantity.</a:t>
            </a:r>
            <a:endParaRPr lang="en-GB" sz="2500" dirty="0">
              <a:effectLst/>
              <a:ea typeface="Arial Unicode MS"/>
            </a:endParaRPr>
          </a:p>
          <a:p>
            <a:pPr algn="l"/>
            <a:r>
              <a:rPr lang="en-US" sz="2500" b="1" u="sng" dirty="0">
                <a:effectLst/>
                <a:ea typeface="Arial Unicode MS"/>
              </a:rPr>
              <a:t>Paper 2</a:t>
            </a:r>
            <a:endParaRPr lang="en-GB" sz="2500" dirty="0">
              <a:effectLst/>
              <a:ea typeface="Arial Unicode MS"/>
            </a:endParaRPr>
          </a:p>
          <a:p>
            <a:pPr lvl="0" algn="l"/>
            <a:r>
              <a:rPr lang="en-US" sz="2500" dirty="0">
                <a:effectLst/>
                <a:ea typeface="Arial Unicode MS"/>
              </a:rPr>
              <a:t>For Question 2, read the question carefully to be clear about the focus of your inferences.</a:t>
            </a:r>
            <a:endParaRPr lang="en-GB" sz="2500" dirty="0">
              <a:effectLst/>
              <a:ea typeface="Arial Unicode MS"/>
            </a:endParaRPr>
          </a:p>
          <a:p>
            <a:pPr lvl="0" algn="l"/>
            <a:r>
              <a:rPr lang="en-US" sz="2500" dirty="0">
                <a:effectLst/>
                <a:ea typeface="Arial Unicode MS"/>
              </a:rPr>
              <a:t>For Question 4, you must compare the writers’ views/opinions – what do they think/feel and how do they show this?</a:t>
            </a:r>
            <a:endParaRPr lang="en-GB" sz="2500" dirty="0">
              <a:effectLst/>
              <a:ea typeface="Arial Unicode MS"/>
            </a:endParaRPr>
          </a:p>
          <a:p>
            <a:pPr lvl="0" algn="l"/>
            <a:r>
              <a:rPr lang="en-US" sz="2500" dirty="0">
                <a:effectLst/>
                <a:ea typeface="Arial Unicode MS"/>
              </a:rPr>
              <a:t>For Question 5 use the 5 art plan: Introduction – 3 main ideas – conclusion.</a:t>
            </a:r>
            <a:endParaRPr lang="en-GB" sz="2500" dirty="0">
              <a:effectLst/>
              <a:ea typeface="Arial Unicode MS"/>
            </a:endParaRPr>
          </a:p>
          <a:p>
            <a:pPr marL="171450" indent="-171450">
              <a:buFont typeface="Arial" panose="020B0604020202020204" pitchFamily="34" charset="0"/>
              <a:buChar char="•"/>
            </a:pPr>
            <a:endParaRPr lang="en-GB" sz="1200" dirty="0"/>
          </a:p>
        </p:txBody>
      </p:sp>
      <p:pic>
        <p:nvPicPr>
          <p:cNvPr id="11" name="Picture 10">
            <a:extLst>
              <a:ext uri="{FF2B5EF4-FFF2-40B4-BE49-F238E27FC236}">
                <a16:creationId xmlns:a16="http://schemas.microsoft.com/office/drawing/2014/main" id="{CB06DE46-AEE4-F44A-CD9B-9AFD4BE01FFF}"/>
              </a:ext>
            </a:extLst>
          </p:cNvPr>
          <p:cNvPicPr>
            <a:picLocks noChangeAspect="1"/>
          </p:cNvPicPr>
          <p:nvPr/>
        </p:nvPicPr>
        <p:blipFill>
          <a:blip r:embed="rId2"/>
          <a:stretch>
            <a:fillRect/>
          </a:stretch>
        </p:blipFill>
        <p:spPr>
          <a:xfrm>
            <a:off x="6323383" y="2089099"/>
            <a:ext cx="1060825" cy="1044250"/>
          </a:xfrm>
          <a:prstGeom prst="rect">
            <a:avLst/>
          </a:prstGeom>
        </p:spPr>
      </p:pic>
      <p:sp>
        <p:nvSpPr>
          <p:cNvPr id="12" name="TextBox 11">
            <a:extLst>
              <a:ext uri="{FF2B5EF4-FFF2-40B4-BE49-F238E27FC236}">
                <a16:creationId xmlns:a16="http://schemas.microsoft.com/office/drawing/2014/main" id="{0AE41711-3EE6-ACD7-48CF-FC77302A066C}"/>
              </a:ext>
            </a:extLst>
          </p:cNvPr>
          <p:cNvSpPr txBox="1"/>
          <p:nvPr/>
        </p:nvSpPr>
        <p:spPr>
          <a:xfrm>
            <a:off x="6487285" y="3151341"/>
            <a:ext cx="752001" cy="276999"/>
          </a:xfrm>
          <a:prstGeom prst="rect">
            <a:avLst/>
          </a:prstGeom>
          <a:noFill/>
        </p:spPr>
        <p:txBody>
          <a:bodyPr wrap="none" rtlCol="0">
            <a:spAutoFit/>
          </a:bodyPr>
          <a:lstStyle/>
          <a:p>
            <a:r>
              <a:rPr lang="en-GB" sz="1200" dirty="0"/>
              <a:t>YouTube</a:t>
            </a:r>
          </a:p>
        </p:txBody>
      </p:sp>
      <p:pic>
        <p:nvPicPr>
          <p:cNvPr id="14" name="Picture 13">
            <a:extLst>
              <a:ext uri="{FF2B5EF4-FFF2-40B4-BE49-F238E27FC236}">
                <a16:creationId xmlns:a16="http://schemas.microsoft.com/office/drawing/2014/main" id="{6E9E8E88-BCAB-6285-8648-6FCDCE680C5E}"/>
              </a:ext>
            </a:extLst>
          </p:cNvPr>
          <p:cNvPicPr>
            <a:picLocks noChangeAspect="1"/>
          </p:cNvPicPr>
          <p:nvPr/>
        </p:nvPicPr>
        <p:blipFill>
          <a:blip r:embed="rId3"/>
          <a:stretch>
            <a:fillRect/>
          </a:stretch>
        </p:blipFill>
        <p:spPr>
          <a:xfrm>
            <a:off x="8232348" y="2089099"/>
            <a:ext cx="1037635" cy="1063335"/>
          </a:xfrm>
          <a:prstGeom prst="rect">
            <a:avLst/>
          </a:prstGeom>
        </p:spPr>
      </p:pic>
      <p:sp>
        <p:nvSpPr>
          <p:cNvPr id="15" name="TextBox 14">
            <a:extLst>
              <a:ext uri="{FF2B5EF4-FFF2-40B4-BE49-F238E27FC236}">
                <a16:creationId xmlns:a16="http://schemas.microsoft.com/office/drawing/2014/main" id="{D936B678-3562-A07A-5628-A36CEF6BA844}"/>
              </a:ext>
            </a:extLst>
          </p:cNvPr>
          <p:cNvSpPr txBox="1"/>
          <p:nvPr/>
        </p:nvSpPr>
        <p:spPr>
          <a:xfrm>
            <a:off x="8135452" y="3133349"/>
            <a:ext cx="1196353" cy="276999"/>
          </a:xfrm>
          <a:prstGeom prst="rect">
            <a:avLst/>
          </a:prstGeom>
          <a:noFill/>
        </p:spPr>
        <p:txBody>
          <a:bodyPr wrap="none" rtlCol="0">
            <a:spAutoFit/>
          </a:bodyPr>
          <a:lstStyle/>
          <a:p>
            <a:r>
              <a:rPr lang="en-GB" sz="1200" dirty="0"/>
              <a:t>CGP Workbook</a:t>
            </a:r>
          </a:p>
        </p:txBody>
      </p:sp>
      <p:pic>
        <p:nvPicPr>
          <p:cNvPr id="17" name="Picture 16">
            <a:extLst>
              <a:ext uri="{FF2B5EF4-FFF2-40B4-BE49-F238E27FC236}">
                <a16:creationId xmlns:a16="http://schemas.microsoft.com/office/drawing/2014/main" id="{1ED439FC-8587-F698-75A1-383C3906075E}"/>
              </a:ext>
            </a:extLst>
          </p:cNvPr>
          <p:cNvPicPr>
            <a:picLocks noChangeAspect="1"/>
          </p:cNvPicPr>
          <p:nvPr/>
        </p:nvPicPr>
        <p:blipFill>
          <a:blip r:embed="rId4"/>
          <a:stretch>
            <a:fillRect/>
          </a:stretch>
        </p:blipFill>
        <p:spPr>
          <a:xfrm>
            <a:off x="10118123" y="2083840"/>
            <a:ext cx="1115632" cy="1063335"/>
          </a:xfrm>
          <a:prstGeom prst="rect">
            <a:avLst/>
          </a:prstGeom>
        </p:spPr>
      </p:pic>
      <p:sp>
        <p:nvSpPr>
          <p:cNvPr id="18" name="TextBox 17">
            <a:extLst>
              <a:ext uri="{FF2B5EF4-FFF2-40B4-BE49-F238E27FC236}">
                <a16:creationId xmlns:a16="http://schemas.microsoft.com/office/drawing/2014/main" id="{D7C9EB44-2656-2D5C-73D4-2F860BCE7583}"/>
              </a:ext>
            </a:extLst>
          </p:cNvPr>
          <p:cNvSpPr txBox="1"/>
          <p:nvPr/>
        </p:nvSpPr>
        <p:spPr>
          <a:xfrm>
            <a:off x="10194044" y="3141463"/>
            <a:ext cx="963790" cy="276999"/>
          </a:xfrm>
          <a:prstGeom prst="rect">
            <a:avLst/>
          </a:prstGeom>
          <a:noFill/>
        </p:spPr>
        <p:txBody>
          <a:bodyPr wrap="none" rtlCol="0">
            <a:spAutoFit/>
          </a:bodyPr>
          <a:lstStyle/>
          <a:p>
            <a:r>
              <a:rPr lang="en-GB" sz="1200" dirty="0"/>
              <a:t>Past Papers</a:t>
            </a:r>
          </a:p>
        </p:txBody>
      </p:sp>
      <p:pic>
        <p:nvPicPr>
          <p:cNvPr id="1026" name="Picture 2" descr="Curriculum">
            <a:extLst>
              <a:ext uri="{FF2B5EF4-FFF2-40B4-BE49-F238E27FC236}">
                <a16:creationId xmlns:a16="http://schemas.microsoft.com/office/drawing/2014/main" id="{3F4F324A-C6C1-8B87-C5E9-028D5663FB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rriculum">
            <a:extLst>
              <a:ext uri="{FF2B5EF4-FFF2-40B4-BE49-F238E27FC236}">
                <a16:creationId xmlns:a16="http://schemas.microsoft.com/office/drawing/2014/main" id="{27D57D39-E3C0-FE4A-8A96-E859C69848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182"/>
          <a:stretch/>
        </p:blipFill>
        <p:spPr bwMode="auto">
          <a:xfrm>
            <a:off x="10802537" y="0"/>
            <a:ext cx="1243280" cy="1302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97A2A3-6A1F-D5AB-5533-2980C705CB35}"/>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177664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3858777" y="14022"/>
            <a:ext cx="9144000" cy="859883"/>
          </a:xfrm>
        </p:spPr>
        <p:txBody>
          <a:bodyPr>
            <a:normAutofit fontScale="90000"/>
          </a:bodyPr>
          <a:lstStyle/>
          <a:p>
            <a:r>
              <a:rPr lang="en-GB" dirty="0"/>
              <a:t>English Literature</a:t>
            </a:r>
          </a:p>
        </p:txBody>
      </p:sp>
      <p:sp>
        <p:nvSpPr>
          <p:cNvPr id="4" name="TextBox 3">
            <a:extLst>
              <a:ext uri="{FF2B5EF4-FFF2-40B4-BE49-F238E27FC236}">
                <a16:creationId xmlns:a16="http://schemas.microsoft.com/office/drawing/2014/main" id="{8ED3093B-7B64-9553-B98F-F62965BF12F3}"/>
              </a:ext>
            </a:extLst>
          </p:cNvPr>
          <p:cNvSpPr txBox="1"/>
          <p:nvPr/>
        </p:nvSpPr>
        <p:spPr>
          <a:xfrm>
            <a:off x="7239286" y="873905"/>
            <a:ext cx="2373746" cy="369332"/>
          </a:xfrm>
          <a:prstGeom prst="rect">
            <a:avLst/>
          </a:prstGeom>
          <a:noFill/>
        </p:spPr>
        <p:txBody>
          <a:bodyPr wrap="square" rtlCol="0">
            <a:spAutoFit/>
          </a:bodyPr>
          <a:lstStyle/>
          <a:p>
            <a:pPr algn="ctr"/>
            <a:r>
              <a:rPr lang="en-GB" dirty="0"/>
              <a:t>AQA</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Shakespeare and 19</a:t>
            </a:r>
            <a:r>
              <a:rPr lang="en-GB" sz="1200" baseline="30000" dirty="0"/>
              <a:t>th</a:t>
            </a:r>
            <a:r>
              <a:rPr lang="en-GB" sz="1200" dirty="0"/>
              <a:t> Century Novel – 13</a:t>
            </a:r>
            <a:r>
              <a:rPr lang="en-GB" sz="1200" baseline="30000" dirty="0"/>
              <a:t>th</a:t>
            </a:r>
            <a:r>
              <a:rPr lang="en-GB" sz="1200" dirty="0"/>
              <a:t> May 2024 (am) – 1 hour 45 minutes</a:t>
            </a:r>
          </a:p>
          <a:p>
            <a:pPr algn="l"/>
            <a:r>
              <a:rPr lang="en-GB" sz="1200" dirty="0"/>
              <a:t>Paper 2 – Modern Texts and Poetry – 20</a:t>
            </a:r>
            <a:r>
              <a:rPr lang="en-GB" sz="1200" baseline="30000" dirty="0"/>
              <a:t>th</a:t>
            </a:r>
            <a:r>
              <a:rPr lang="en-GB" sz="1200" dirty="0"/>
              <a:t> May 2024 (am) – 2 hours 15 minutes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3600986"/>
          </a:xfrm>
          <a:prstGeom prst="rect">
            <a:avLst/>
          </a:prstGeom>
          <a:noFill/>
        </p:spPr>
        <p:txBody>
          <a:bodyPr wrap="square" rtlCol="0">
            <a:spAutoFit/>
          </a:bodyPr>
          <a:lstStyle/>
          <a:p>
            <a:pPr algn="ctr"/>
            <a:r>
              <a:rPr lang="en-GB" sz="2400" b="1" u="sng" dirty="0"/>
              <a:t>Topics in each exam</a:t>
            </a:r>
          </a:p>
          <a:p>
            <a:r>
              <a:rPr lang="en-US" sz="1200" b="1" dirty="0">
                <a:effectLst/>
                <a:ea typeface="Arial Unicode MS"/>
              </a:rPr>
              <a:t>Paper 1: </a:t>
            </a:r>
            <a:endParaRPr lang="en-GB" sz="1200" dirty="0">
              <a:effectLst/>
              <a:ea typeface="Arial Unicode MS"/>
            </a:endParaRPr>
          </a:p>
          <a:p>
            <a:r>
              <a:rPr lang="en-US" sz="1200" b="1" dirty="0">
                <a:effectLst/>
                <a:ea typeface="Arial Unicode MS"/>
              </a:rPr>
              <a:t>Section A - Shakespeare</a:t>
            </a:r>
            <a:r>
              <a:rPr lang="en-US" sz="1200" dirty="0">
                <a:effectLst/>
                <a:ea typeface="Arial Unicode MS"/>
              </a:rPr>
              <a:t> – </a:t>
            </a:r>
            <a:r>
              <a:rPr lang="en-US" sz="1200" b="1" dirty="0">
                <a:effectLst/>
                <a:ea typeface="Arial Unicode MS"/>
              </a:rPr>
              <a:t>Macbeth</a:t>
            </a:r>
            <a:r>
              <a:rPr lang="en-US" sz="1200" dirty="0">
                <a:effectLst/>
                <a:ea typeface="Arial Unicode MS"/>
              </a:rPr>
              <a:t> (Character Presentation, Power, Ambition, Kingship, Violence, Supernatural, Role of Women, Heroism, Appearance vs Reality, Relationships in the play)</a:t>
            </a:r>
            <a:endParaRPr lang="en-GB" sz="1200" dirty="0">
              <a:effectLst/>
              <a:ea typeface="Arial Unicode MS"/>
            </a:endParaRPr>
          </a:p>
          <a:p>
            <a:r>
              <a:rPr lang="en-US" sz="1200" b="1" dirty="0">
                <a:effectLst/>
                <a:ea typeface="Arial Unicode MS"/>
              </a:rPr>
              <a:t>Section B - 19</a:t>
            </a:r>
            <a:r>
              <a:rPr lang="en-US" sz="1200" b="1" baseline="30000" dirty="0">
                <a:effectLst/>
                <a:ea typeface="Arial Unicode MS"/>
              </a:rPr>
              <a:t>th</a:t>
            </a:r>
            <a:r>
              <a:rPr lang="en-US" sz="1200" b="1" dirty="0">
                <a:effectLst/>
                <a:ea typeface="Arial Unicode MS"/>
              </a:rPr>
              <a:t> Century Novel - A Christmas Carol</a:t>
            </a:r>
            <a:r>
              <a:rPr lang="en-US" sz="1200" dirty="0">
                <a:effectLst/>
                <a:ea typeface="Arial Unicode MS"/>
              </a:rPr>
              <a:t> (Character Presentation, Redemption, Christmas Spirit, Poverty, Victorian Attitudes, Role of the Ghosts, Relationships in the novel)</a:t>
            </a:r>
            <a:endParaRPr lang="en-GB" sz="1200" dirty="0">
              <a:effectLst/>
              <a:ea typeface="Arial Unicode MS"/>
            </a:endParaRPr>
          </a:p>
          <a:p>
            <a:r>
              <a:rPr lang="en-US" sz="1200" dirty="0">
                <a:effectLst/>
                <a:ea typeface="Arial Unicode MS"/>
              </a:rPr>
              <a:t> </a:t>
            </a:r>
            <a:endParaRPr lang="en-GB" sz="1200" dirty="0">
              <a:effectLst/>
              <a:ea typeface="Arial Unicode MS"/>
            </a:endParaRPr>
          </a:p>
          <a:p>
            <a:r>
              <a:rPr lang="en-US" sz="1200" b="1" dirty="0">
                <a:effectLst/>
                <a:ea typeface="Arial Unicode MS"/>
              </a:rPr>
              <a:t>Paper 2:</a:t>
            </a:r>
            <a:endParaRPr lang="en-GB" sz="1200" dirty="0">
              <a:effectLst/>
              <a:ea typeface="Arial Unicode MS"/>
            </a:endParaRPr>
          </a:p>
          <a:p>
            <a:r>
              <a:rPr lang="en-US" sz="1200" b="1" dirty="0">
                <a:effectLst/>
                <a:ea typeface="Arial Unicode MS"/>
              </a:rPr>
              <a:t>Section A - Modern Texts</a:t>
            </a:r>
            <a:r>
              <a:rPr lang="en-US" sz="1200" dirty="0">
                <a:effectLst/>
                <a:ea typeface="Arial Unicode MS"/>
              </a:rPr>
              <a:t> – </a:t>
            </a:r>
            <a:r>
              <a:rPr lang="en-US" sz="1200" b="1" dirty="0">
                <a:effectLst/>
                <a:ea typeface="Arial Unicode MS"/>
              </a:rPr>
              <a:t>An Inspector Calls</a:t>
            </a:r>
            <a:r>
              <a:rPr lang="en-US" sz="1200" dirty="0">
                <a:effectLst/>
                <a:ea typeface="Arial Unicode MS"/>
              </a:rPr>
              <a:t> (Character Presentation, Class System, Gender Roles, Responsibility, Socialism vs Capitalism, Relationships in the play)</a:t>
            </a:r>
            <a:endParaRPr lang="en-GB" sz="1200" dirty="0">
              <a:effectLst/>
              <a:ea typeface="Arial Unicode MS"/>
            </a:endParaRPr>
          </a:p>
          <a:p>
            <a:r>
              <a:rPr lang="en-US" sz="1200" b="1" dirty="0">
                <a:effectLst/>
                <a:ea typeface="Arial Unicode MS"/>
              </a:rPr>
              <a:t>Section B – Anthology Poetry Comparison – Power and Conflict</a:t>
            </a:r>
            <a:r>
              <a:rPr lang="en-US" sz="1200" dirty="0">
                <a:effectLst/>
                <a:ea typeface="Arial Unicode MS"/>
              </a:rPr>
              <a:t> (All 15 poems from the AQA Power and Conflict anthology)</a:t>
            </a:r>
            <a:endParaRPr lang="en-GB" sz="1200" dirty="0">
              <a:effectLst/>
              <a:ea typeface="Arial Unicode MS"/>
            </a:endParaRPr>
          </a:p>
          <a:p>
            <a:r>
              <a:rPr lang="en-US" sz="1200" b="1" dirty="0">
                <a:effectLst/>
                <a:ea typeface="Arial Unicode MS"/>
              </a:rPr>
              <a:t>Section C – Unseen Poetry – Poetry Analysis based on 1 unseen poem; Comparing methods used by poets in 2 unseen poems.</a:t>
            </a:r>
            <a:endParaRPr lang="en-GB" sz="1200" dirty="0">
              <a:effectLst/>
              <a:ea typeface="Arial Unicode MS"/>
            </a:endParaRPr>
          </a:p>
          <a:p>
            <a:pPr marL="171450" indent="-171450">
              <a:buFont typeface="Arial" panose="020B0604020202020204" pitchFamily="34" charset="0"/>
              <a:buChar char="•"/>
            </a:pPr>
            <a:endParaRPr lang="en-GB" sz="1200" dirty="0"/>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r>
              <a:rPr lang="en-US" sz="1200" dirty="0">
                <a:effectLst/>
                <a:ea typeface="Arial Unicode MS"/>
              </a:rPr>
              <a:t>For each text know the plot, characters, themes, key context information and the writer’s main intentions for the text.</a:t>
            </a:r>
            <a:endParaRPr lang="en-GB" sz="1200" dirty="0">
              <a:effectLst/>
              <a:ea typeface="Arial Unicode MS"/>
            </a:endParaRPr>
          </a:p>
          <a:p>
            <a:pPr lvl="0" algn="l"/>
            <a:r>
              <a:rPr lang="en-US" sz="1200" dirty="0" err="1">
                <a:effectLst/>
                <a:ea typeface="Arial Unicode MS"/>
              </a:rPr>
              <a:t>Practise</a:t>
            </a:r>
            <a:r>
              <a:rPr lang="en-US" sz="1200" dirty="0">
                <a:effectLst/>
                <a:ea typeface="Arial Unicode MS"/>
              </a:rPr>
              <a:t> essay writing, including the use of thesis statements.</a:t>
            </a:r>
            <a:endParaRPr lang="en-GB" sz="1200" dirty="0">
              <a:effectLst/>
              <a:ea typeface="Arial Unicode MS"/>
            </a:endParaRPr>
          </a:p>
          <a:p>
            <a:pPr lvl="0" algn="l"/>
            <a:r>
              <a:rPr lang="en-US" sz="1200" dirty="0">
                <a:effectLst/>
                <a:ea typeface="Arial Unicode MS"/>
              </a:rPr>
              <a:t>For the poetry comparison essay, compare 2 similarities and 1 difference in the poems.</a:t>
            </a:r>
          </a:p>
          <a:p>
            <a:pPr lvl="0" algn="l"/>
            <a:r>
              <a:rPr lang="en-US" sz="1200" dirty="0">
                <a:ea typeface="Arial Unicode MS"/>
              </a:rPr>
              <a:t>Learn key quotations for each key characters/theme/poem – 3 each.</a:t>
            </a:r>
          </a:p>
          <a:p>
            <a:pPr lvl="0" algn="l"/>
            <a:r>
              <a:rPr lang="en-US" sz="1200" dirty="0">
                <a:effectLst/>
                <a:ea typeface="Arial Unicode MS"/>
              </a:rPr>
              <a:t>Learn key ideas/intentions for each write/poet.</a:t>
            </a:r>
            <a:endParaRPr lang="en-GB" sz="1200" dirty="0">
              <a:effectLst/>
              <a:ea typeface="Arial Unicode MS"/>
            </a:endParaRPr>
          </a:p>
          <a:p>
            <a:pPr marL="171450" indent="-171450">
              <a:buFont typeface="Arial" panose="020B0604020202020204" pitchFamily="34" charset="0"/>
              <a:buChar char="•"/>
            </a:pPr>
            <a:endParaRPr lang="en-GB" sz="1200" dirty="0"/>
          </a:p>
        </p:txBody>
      </p:sp>
      <p:pic>
        <p:nvPicPr>
          <p:cNvPr id="11" name="Picture 10">
            <a:extLst>
              <a:ext uri="{FF2B5EF4-FFF2-40B4-BE49-F238E27FC236}">
                <a16:creationId xmlns:a16="http://schemas.microsoft.com/office/drawing/2014/main" id="{CB06DE46-AEE4-F44A-CD9B-9AFD4BE01FFF}"/>
              </a:ext>
            </a:extLst>
          </p:cNvPr>
          <p:cNvPicPr>
            <a:picLocks noChangeAspect="1"/>
          </p:cNvPicPr>
          <p:nvPr/>
        </p:nvPicPr>
        <p:blipFill>
          <a:blip r:embed="rId2"/>
          <a:stretch>
            <a:fillRect/>
          </a:stretch>
        </p:blipFill>
        <p:spPr>
          <a:xfrm>
            <a:off x="6323383" y="2089099"/>
            <a:ext cx="1060825" cy="1044250"/>
          </a:xfrm>
          <a:prstGeom prst="rect">
            <a:avLst/>
          </a:prstGeom>
        </p:spPr>
      </p:pic>
      <p:sp>
        <p:nvSpPr>
          <p:cNvPr id="12" name="TextBox 11">
            <a:extLst>
              <a:ext uri="{FF2B5EF4-FFF2-40B4-BE49-F238E27FC236}">
                <a16:creationId xmlns:a16="http://schemas.microsoft.com/office/drawing/2014/main" id="{0AE41711-3EE6-ACD7-48CF-FC77302A066C}"/>
              </a:ext>
            </a:extLst>
          </p:cNvPr>
          <p:cNvSpPr txBox="1"/>
          <p:nvPr/>
        </p:nvSpPr>
        <p:spPr>
          <a:xfrm>
            <a:off x="6487285" y="3151341"/>
            <a:ext cx="752001" cy="276999"/>
          </a:xfrm>
          <a:prstGeom prst="rect">
            <a:avLst/>
          </a:prstGeom>
          <a:noFill/>
        </p:spPr>
        <p:txBody>
          <a:bodyPr wrap="none" rtlCol="0">
            <a:spAutoFit/>
          </a:bodyPr>
          <a:lstStyle/>
          <a:p>
            <a:r>
              <a:rPr lang="en-GB" sz="1200" dirty="0"/>
              <a:t>YouTube</a:t>
            </a:r>
          </a:p>
        </p:txBody>
      </p:sp>
      <p:sp>
        <p:nvSpPr>
          <p:cNvPr id="15" name="TextBox 14">
            <a:extLst>
              <a:ext uri="{FF2B5EF4-FFF2-40B4-BE49-F238E27FC236}">
                <a16:creationId xmlns:a16="http://schemas.microsoft.com/office/drawing/2014/main" id="{D936B678-3562-A07A-5628-A36CEF6BA844}"/>
              </a:ext>
            </a:extLst>
          </p:cNvPr>
          <p:cNvSpPr txBox="1"/>
          <p:nvPr/>
        </p:nvSpPr>
        <p:spPr>
          <a:xfrm>
            <a:off x="7911165" y="3154255"/>
            <a:ext cx="2063065" cy="276999"/>
          </a:xfrm>
          <a:prstGeom prst="rect">
            <a:avLst/>
          </a:prstGeom>
          <a:noFill/>
        </p:spPr>
        <p:txBody>
          <a:bodyPr wrap="none" rtlCol="0">
            <a:spAutoFit/>
          </a:bodyPr>
          <a:lstStyle/>
          <a:p>
            <a:r>
              <a:rPr lang="en-GB" sz="1200" dirty="0"/>
              <a:t>CGP Guides and Workbooks</a:t>
            </a:r>
          </a:p>
        </p:txBody>
      </p:sp>
      <p:sp>
        <p:nvSpPr>
          <p:cNvPr id="18" name="TextBox 17">
            <a:extLst>
              <a:ext uri="{FF2B5EF4-FFF2-40B4-BE49-F238E27FC236}">
                <a16:creationId xmlns:a16="http://schemas.microsoft.com/office/drawing/2014/main" id="{D7C9EB44-2656-2D5C-73D4-2F860BCE7583}"/>
              </a:ext>
            </a:extLst>
          </p:cNvPr>
          <p:cNvSpPr txBox="1"/>
          <p:nvPr/>
        </p:nvSpPr>
        <p:spPr>
          <a:xfrm>
            <a:off x="10238977" y="3149282"/>
            <a:ext cx="963790" cy="276999"/>
          </a:xfrm>
          <a:prstGeom prst="rect">
            <a:avLst/>
          </a:prstGeom>
          <a:noFill/>
        </p:spPr>
        <p:txBody>
          <a:bodyPr wrap="none" rtlCol="0">
            <a:spAutoFit/>
          </a:bodyPr>
          <a:lstStyle/>
          <a:p>
            <a:r>
              <a:rPr lang="en-GB" sz="1200" dirty="0"/>
              <a:t>Past Papers</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A60F936-1280-0A6F-C120-C0F4BD58BCB3}"/>
              </a:ext>
            </a:extLst>
          </p:cNvPr>
          <p:cNvPicPr>
            <a:picLocks noChangeAspect="1"/>
          </p:cNvPicPr>
          <p:nvPr/>
        </p:nvPicPr>
        <p:blipFill>
          <a:blip r:embed="rId4"/>
          <a:stretch>
            <a:fillRect/>
          </a:stretch>
        </p:blipFill>
        <p:spPr>
          <a:xfrm>
            <a:off x="8420572" y="2072952"/>
            <a:ext cx="1044250" cy="1044250"/>
          </a:xfrm>
          <a:prstGeom prst="rect">
            <a:avLst/>
          </a:prstGeom>
        </p:spPr>
      </p:pic>
      <p:pic>
        <p:nvPicPr>
          <p:cNvPr id="19" name="Picture 18">
            <a:extLst>
              <a:ext uri="{FF2B5EF4-FFF2-40B4-BE49-F238E27FC236}">
                <a16:creationId xmlns:a16="http://schemas.microsoft.com/office/drawing/2014/main" id="{9AFF9159-67CD-02DA-E709-52B3B272EB79}"/>
              </a:ext>
            </a:extLst>
          </p:cNvPr>
          <p:cNvPicPr>
            <a:picLocks noChangeAspect="1"/>
          </p:cNvPicPr>
          <p:nvPr/>
        </p:nvPicPr>
        <p:blipFill>
          <a:blip r:embed="rId5"/>
          <a:stretch>
            <a:fillRect/>
          </a:stretch>
        </p:blipFill>
        <p:spPr>
          <a:xfrm>
            <a:off x="10194044" y="2068795"/>
            <a:ext cx="1053657" cy="1044250"/>
          </a:xfrm>
          <a:prstGeom prst="rect">
            <a:avLst/>
          </a:prstGeom>
        </p:spPr>
      </p:pic>
      <p:sp>
        <p:nvSpPr>
          <p:cNvPr id="10" name="TextBox 9">
            <a:extLst>
              <a:ext uri="{FF2B5EF4-FFF2-40B4-BE49-F238E27FC236}">
                <a16:creationId xmlns:a16="http://schemas.microsoft.com/office/drawing/2014/main" id="{C26B3CB1-0D8B-8F23-3E3E-5CDAC7D3A79C}"/>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148556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192-DD6B-7CE9-4E95-1097BCADEDFC}"/>
              </a:ext>
            </a:extLst>
          </p:cNvPr>
          <p:cNvSpPr>
            <a:spLocks noGrp="1"/>
          </p:cNvSpPr>
          <p:nvPr>
            <p:ph type="ctrTitle"/>
          </p:nvPr>
        </p:nvSpPr>
        <p:spPr>
          <a:xfrm>
            <a:off x="4310332" y="101161"/>
            <a:ext cx="9144000" cy="859883"/>
          </a:xfrm>
        </p:spPr>
        <p:txBody>
          <a:bodyPr>
            <a:normAutofit fontScale="90000"/>
          </a:bodyPr>
          <a:lstStyle/>
          <a:p>
            <a:r>
              <a:rPr lang="en-GB" dirty="0"/>
              <a:t>Mathematics</a:t>
            </a:r>
          </a:p>
        </p:txBody>
      </p:sp>
      <p:sp>
        <p:nvSpPr>
          <p:cNvPr id="4" name="TextBox 3">
            <a:extLst>
              <a:ext uri="{FF2B5EF4-FFF2-40B4-BE49-F238E27FC236}">
                <a16:creationId xmlns:a16="http://schemas.microsoft.com/office/drawing/2014/main" id="{8ED3093B-7B64-9553-B98F-F62965BF12F3}"/>
              </a:ext>
            </a:extLst>
          </p:cNvPr>
          <p:cNvSpPr txBox="1"/>
          <p:nvPr/>
        </p:nvSpPr>
        <p:spPr>
          <a:xfrm>
            <a:off x="7690841" y="961044"/>
            <a:ext cx="2373746" cy="369332"/>
          </a:xfrm>
          <a:prstGeom prst="rect">
            <a:avLst/>
          </a:prstGeom>
          <a:noFill/>
        </p:spPr>
        <p:txBody>
          <a:bodyPr wrap="square" rtlCol="0">
            <a:spAutoFit/>
          </a:bodyPr>
          <a:lstStyle/>
          <a:p>
            <a:pPr algn="ctr"/>
            <a:r>
              <a:rPr lang="en-GB" dirty="0"/>
              <a:t>Edexcel</a:t>
            </a:r>
          </a:p>
        </p:txBody>
      </p:sp>
      <p:sp>
        <p:nvSpPr>
          <p:cNvPr id="6" name="Subtitle 5">
            <a:extLst>
              <a:ext uri="{FF2B5EF4-FFF2-40B4-BE49-F238E27FC236}">
                <a16:creationId xmlns:a16="http://schemas.microsoft.com/office/drawing/2014/main" id="{DECB49B6-C9A3-9234-84F0-ED662C45024D}"/>
              </a:ext>
            </a:extLst>
          </p:cNvPr>
          <p:cNvSpPr>
            <a:spLocks noGrp="1"/>
          </p:cNvSpPr>
          <p:nvPr>
            <p:ph type="subTitle" idx="1"/>
          </p:nvPr>
        </p:nvSpPr>
        <p:spPr>
          <a:xfrm>
            <a:off x="-1" y="1626589"/>
            <a:ext cx="5391509" cy="1655762"/>
          </a:xfrm>
          <a:ln>
            <a:noFill/>
          </a:ln>
        </p:spPr>
        <p:txBody>
          <a:bodyPr/>
          <a:lstStyle/>
          <a:p>
            <a:r>
              <a:rPr lang="en-GB" b="1" u="sng" dirty="0"/>
              <a:t>Exams</a:t>
            </a:r>
          </a:p>
          <a:p>
            <a:pPr algn="l"/>
            <a:r>
              <a:rPr lang="en-GB" sz="1200" dirty="0"/>
              <a:t>Paper 1 – Non-calculator – 16</a:t>
            </a:r>
            <a:r>
              <a:rPr lang="en-GB" sz="1200" baseline="30000" dirty="0"/>
              <a:t>th</a:t>
            </a:r>
            <a:r>
              <a:rPr lang="en-GB" sz="1200" dirty="0"/>
              <a:t> May 2024 (am) – 1 hour 30 minutes</a:t>
            </a:r>
          </a:p>
          <a:p>
            <a:pPr algn="l"/>
            <a:r>
              <a:rPr lang="en-GB" sz="1200" dirty="0"/>
              <a:t>Paper 2 – Calculator – 3</a:t>
            </a:r>
            <a:r>
              <a:rPr lang="en-GB" sz="1200" baseline="30000" dirty="0"/>
              <a:t>rd</a:t>
            </a:r>
            <a:r>
              <a:rPr lang="en-GB" sz="1200" dirty="0"/>
              <a:t> June 2024 (am) – 1 hour 30 minutes</a:t>
            </a:r>
          </a:p>
          <a:p>
            <a:pPr algn="l"/>
            <a:r>
              <a:rPr lang="en-GB" sz="1200" dirty="0"/>
              <a:t>Paper 3 – Calculator – 10</a:t>
            </a:r>
            <a:r>
              <a:rPr lang="en-GB" sz="1200" baseline="30000" dirty="0"/>
              <a:t>th</a:t>
            </a:r>
            <a:r>
              <a:rPr lang="en-GB" sz="1200" dirty="0"/>
              <a:t> June 2024 (am) – 1 hour 30 minutes</a:t>
            </a:r>
            <a:endParaRPr lang="en-GB" dirty="0"/>
          </a:p>
        </p:txBody>
      </p:sp>
      <p:sp>
        <p:nvSpPr>
          <p:cNvPr id="7" name="TextBox 6">
            <a:extLst>
              <a:ext uri="{FF2B5EF4-FFF2-40B4-BE49-F238E27FC236}">
                <a16:creationId xmlns:a16="http://schemas.microsoft.com/office/drawing/2014/main" id="{ED314945-8F50-1143-3A14-C0083E0498EF}"/>
              </a:ext>
            </a:extLst>
          </p:cNvPr>
          <p:cNvSpPr txBox="1"/>
          <p:nvPr/>
        </p:nvSpPr>
        <p:spPr>
          <a:xfrm>
            <a:off x="-1" y="3429000"/>
            <a:ext cx="5391510" cy="830997"/>
          </a:xfrm>
          <a:prstGeom prst="rect">
            <a:avLst/>
          </a:prstGeom>
          <a:noFill/>
        </p:spPr>
        <p:txBody>
          <a:bodyPr wrap="square" rtlCol="0">
            <a:spAutoFit/>
          </a:bodyPr>
          <a:lstStyle/>
          <a:p>
            <a:pPr algn="ctr"/>
            <a:r>
              <a:rPr lang="en-GB" sz="2400" b="1" u="sng" dirty="0"/>
              <a:t>Topics in each exam</a:t>
            </a:r>
          </a:p>
          <a:p>
            <a:r>
              <a:rPr lang="en-GB" sz="1200" dirty="0"/>
              <a:t>Each exam has a possibility of including any area studied and some are repeated across more than one exam paper.</a:t>
            </a:r>
          </a:p>
        </p:txBody>
      </p:sp>
      <p:sp>
        <p:nvSpPr>
          <p:cNvPr id="8" name="Subtitle 5">
            <a:extLst>
              <a:ext uri="{FF2B5EF4-FFF2-40B4-BE49-F238E27FC236}">
                <a16:creationId xmlns:a16="http://schemas.microsoft.com/office/drawing/2014/main" id="{AB035452-1C05-7408-161A-6B9B6CFCF15D}"/>
              </a:ext>
            </a:extLst>
          </p:cNvPr>
          <p:cNvSpPr txBox="1">
            <a:spLocks/>
          </p:cNvSpPr>
          <p:nvPr/>
        </p:nvSpPr>
        <p:spPr>
          <a:xfrm>
            <a:off x="5391510" y="1626589"/>
            <a:ext cx="680049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Recommended revision materials</a:t>
            </a:r>
          </a:p>
          <a:p>
            <a:r>
              <a:rPr lang="en-GB" b="1" u="sng" dirty="0"/>
              <a:t> </a:t>
            </a:r>
          </a:p>
        </p:txBody>
      </p:sp>
      <p:sp>
        <p:nvSpPr>
          <p:cNvPr id="9" name="Subtitle 5">
            <a:extLst>
              <a:ext uri="{FF2B5EF4-FFF2-40B4-BE49-F238E27FC236}">
                <a16:creationId xmlns:a16="http://schemas.microsoft.com/office/drawing/2014/main" id="{9C903329-438A-7E6D-54D7-025D084F6F3D}"/>
              </a:ext>
            </a:extLst>
          </p:cNvPr>
          <p:cNvSpPr txBox="1">
            <a:spLocks/>
          </p:cNvSpPr>
          <p:nvPr/>
        </p:nvSpPr>
        <p:spPr>
          <a:xfrm>
            <a:off x="5391509" y="3424026"/>
            <a:ext cx="6800491" cy="3433974"/>
          </a:xfrm>
          <a:prstGeom prst="rect">
            <a:avLst/>
          </a:prstGeom>
          <a:ln>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Tips for the subject</a:t>
            </a:r>
          </a:p>
          <a:p>
            <a:pPr lvl="0" algn="l">
              <a:buSzPts val="1000"/>
              <a:tabLst>
                <a:tab pos="457200" algn="l"/>
              </a:tabLst>
            </a:pPr>
            <a:r>
              <a:rPr lang="en-US" sz="1200" dirty="0">
                <a:solidFill>
                  <a:srgbClr val="333333"/>
                </a:solidFill>
                <a:effectLst/>
                <a:ea typeface="Arial Unicode MS"/>
              </a:rPr>
              <a:t>Answer ALL the questions.</a:t>
            </a:r>
            <a:endParaRPr lang="en-GB" sz="1200" dirty="0">
              <a:solidFill>
                <a:srgbClr val="333333"/>
              </a:solidFill>
              <a:effectLst/>
              <a:ea typeface="Arial Unicode MS"/>
            </a:endParaRPr>
          </a:p>
          <a:p>
            <a:pPr lvl="1" algn="l">
              <a:buSzPts val="1000"/>
              <a:tabLst>
                <a:tab pos="914400" algn="l"/>
              </a:tabLst>
            </a:pPr>
            <a:r>
              <a:rPr lang="en-US" sz="1200" dirty="0">
                <a:solidFill>
                  <a:srgbClr val="333333"/>
                </a:solidFill>
                <a:effectLst/>
                <a:ea typeface="Arial Unicode MS"/>
                <a:cs typeface="Times New Roman" panose="02020603050405020304" pitchFamily="18" charset="0"/>
              </a:rPr>
              <a:t>This means answer as many as you can. Only by getting all of them right will you obtain full marks.</a:t>
            </a:r>
            <a:endParaRPr lang="en-GB" sz="1200" dirty="0">
              <a:solidFill>
                <a:srgbClr val="333333"/>
              </a:solidFill>
              <a:effectLst/>
              <a:ea typeface="Arial Unicode MS"/>
              <a:cs typeface="Times New Roman" panose="02020603050405020304" pitchFamily="18" charset="0"/>
            </a:endParaRPr>
          </a:p>
          <a:p>
            <a:pPr lvl="0" algn="l">
              <a:buSzPts val="1000"/>
              <a:tabLst>
                <a:tab pos="457200" algn="l"/>
              </a:tabLst>
            </a:pPr>
            <a:r>
              <a:rPr lang="en-US" sz="1200" dirty="0">
                <a:solidFill>
                  <a:srgbClr val="333333"/>
                </a:solidFill>
                <a:effectLst/>
                <a:ea typeface="Arial Unicode MS"/>
              </a:rPr>
              <a:t>Many mathematics papers start with straightforward questions which may be shorter than those that follow. If this is the case work through them to build up your confidence. Do not overlook any part of a question and double check that you have seen everything on each paper, look especially at the back page in case there is a question there!</a:t>
            </a:r>
            <a:endParaRPr lang="en-GB" sz="1200" dirty="0">
              <a:solidFill>
                <a:srgbClr val="333333"/>
              </a:solidFill>
              <a:effectLst/>
              <a:ea typeface="Arial Unicode MS"/>
            </a:endParaRPr>
          </a:p>
          <a:p>
            <a:pPr lvl="0" algn="l">
              <a:buSzPts val="1000"/>
              <a:tabLst>
                <a:tab pos="457200" algn="l"/>
              </a:tabLst>
            </a:pPr>
            <a:r>
              <a:rPr lang="en-US" sz="1200" dirty="0">
                <a:solidFill>
                  <a:srgbClr val="333333"/>
                </a:solidFill>
                <a:effectLst/>
                <a:ea typeface="Arial Unicode MS"/>
              </a:rPr>
              <a:t>Make sure you understand key words. The following glossary may help you in answering questions:</a:t>
            </a:r>
            <a:endParaRPr lang="en-GB" sz="1200" dirty="0">
              <a:solidFill>
                <a:srgbClr val="333333"/>
              </a:solidFill>
              <a:effectLst/>
              <a:ea typeface="Arial Unicode MS"/>
            </a:endParaRPr>
          </a:p>
          <a:p>
            <a:pPr lvl="1" algn="l">
              <a:buSzPts val="1000"/>
              <a:tabLst>
                <a:tab pos="914400" algn="l"/>
              </a:tabLst>
            </a:pPr>
            <a:r>
              <a:rPr lang="en-US" sz="1200" dirty="0">
                <a:solidFill>
                  <a:srgbClr val="333333"/>
                </a:solidFill>
                <a:effectLst/>
                <a:ea typeface="Arial Unicode MS"/>
                <a:cs typeface="Times New Roman" panose="02020603050405020304" pitchFamily="18" charset="0"/>
              </a:rPr>
              <a:t>Write down, state – no explanation is needed for an answer</a:t>
            </a:r>
            <a:endParaRPr lang="en-GB" sz="1200" dirty="0">
              <a:solidFill>
                <a:srgbClr val="333333"/>
              </a:solidFill>
              <a:effectLst/>
              <a:ea typeface="Arial Unicode MS"/>
              <a:cs typeface="Times New Roman" panose="02020603050405020304" pitchFamily="18" charset="0"/>
            </a:endParaRPr>
          </a:p>
          <a:p>
            <a:pPr lvl="1" algn="l">
              <a:buSzPts val="1000"/>
              <a:tabLst>
                <a:tab pos="914400" algn="l"/>
              </a:tabLst>
            </a:pPr>
            <a:r>
              <a:rPr lang="en-US" sz="1200" dirty="0">
                <a:solidFill>
                  <a:srgbClr val="333333"/>
                </a:solidFill>
                <a:effectLst/>
                <a:ea typeface="Arial Unicode MS"/>
                <a:cs typeface="Times New Roman" panose="02020603050405020304" pitchFamily="18" charset="0"/>
              </a:rPr>
              <a:t>Calculate, find, show, solve – include enough working to make your method clear</a:t>
            </a:r>
            <a:endParaRPr lang="en-GB" sz="1200" dirty="0">
              <a:solidFill>
                <a:srgbClr val="333333"/>
              </a:solidFill>
              <a:effectLst/>
              <a:ea typeface="Arial Unicode MS"/>
              <a:cs typeface="Times New Roman" panose="02020603050405020304" pitchFamily="18" charset="0"/>
            </a:endParaRPr>
          </a:p>
          <a:p>
            <a:pPr lvl="0" algn="l">
              <a:buSzPts val="1000"/>
              <a:tabLst>
                <a:tab pos="457200" algn="l"/>
              </a:tabLst>
            </a:pPr>
            <a:r>
              <a:rPr lang="en-US" sz="1200" dirty="0">
                <a:solidFill>
                  <a:srgbClr val="333333"/>
                </a:solidFill>
                <a:effectLst/>
                <a:ea typeface="Arial Unicode MS"/>
              </a:rPr>
              <a:t>Write down the figures on your calculator and then make a suitable rounding. Don’t round the numbers during the calculation. This will often result in an incorrect answer.</a:t>
            </a:r>
            <a:endParaRPr lang="en-GB" sz="1200" dirty="0">
              <a:solidFill>
                <a:srgbClr val="333333"/>
              </a:solidFill>
              <a:effectLst/>
              <a:ea typeface="Arial Unicode MS"/>
            </a:endParaRPr>
          </a:p>
          <a:p>
            <a:pPr lvl="0" algn="l">
              <a:buSzPts val="1000"/>
              <a:tabLst>
                <a:tab pos="457200" algn="l"/>
              </a:tabLst>
            </a:pPr>
            <a:r>
              <a:rPr lang="en-US" sz="1200" dirty="0">
                <a:solidFill>
                  <a:srgbClr val="333333"/>
                </a:solidFill>
                <a:effectLst/>
                <a:ea typeface="Arial Unicode MS"/>
              </a:rPr>
              <a:t>Don’t forget to check your answers, especially to see that they are reasonable. The mean height of a group of men will not be 187 </a:t>
            </a:r>
            <a:r>
              <a:rPr lang="en-US" sz="1200" dirty="0" err="1">
                <a:solidFill>
                  <a:srgbClr val="333333"/>
                </a:solidFill>
                <a:effectLst/>
                <a:ea typeface="Arial Unicode MS"/>
              </a:rPr>
              <a:t>metres</a:t>
            </a:r>
            <a:r>
              <a:rPr lang="en-US" sz="1200" dirty="0">
                <a:solidFill>
                  <a:srgbClr val="333333"/>
                </a:solidFill>
                <a:effectLst/>
                <a:ea typeface="Arial Unicode MS"/>
              </a:rPr>
              <a:t>!</a:t>
            </a:r>
            <a:endParaRPr lang="en-GB" sz="1200" dirty="0">
              <a:solidFill>
                <a:srgbClr val="333333"/>
              </a:solidFill>
              <a:effectLst/>
              <a:ea typeface="Arial Unicode MS"/>
            </a:endParaRPr>
          </a:p>
        </p:txBody>
      </p:sp>
      <p:sp>
        <p:nvSpPr>
          <p:cNvPr id="15" name="TextBox 14">
            <a:extLst>
              <a:ext uri="{FF2B5EF4-FFF2-40B4-BE49-F238E27FC236}">
                <a16:creationId xmlns:a16="http://schemas.microsoft.com/office/drawing/2014/main" id="{D936B678-3562-A07A-5628-A36CEF6BA844}"/>
              </a:ext>
            </a:extLst>
          </p:cNvPr>
          <p:cNvSpPr txBox="1"/>
          <p:nvPr/>
        </p:nvSpPr>
        <p:spPr>
          <a:xfrm>
            <a:off x="7911165" y="3154255"/>
            <a:ext cx="2063065" cy="276999"/>
          </a:xfrm>
          <a:prstGeom prst="rect">
            <a:avLst/>
          </a:prstGeom>
          <a:noFill/>
        </p:spPr>
        <p:txBody>
          <a:bodyPr wrap="none" rtlCol="0">
            <a:spAutoFit/>
          </a:bodyPr>
          <a:lstStyle/>
          <a:p>
            <a:r>
              <a:rPr lang="en-GB" sz="1200" dirty="0"/>
              <a:t>CGP Guides and Workbooks</a:t>
            </a:r>
          </a:p>
        </p:txBody>
      </p:sp>
      <p:pic>
        <p:nvPicPr>
          <p:cNvPr id="3" name="Picture 2" descr="Curriculum">
            <a:extLst>
              <a:ext uri="{FF2B5EF4-FFF2-40B4-BE49-F238E27FC236}">
                <a16:creationId xmlns:a16="http://schemas.microsoft.com/office/drawing/2014/main" id="{4A46CBB8-708F-2D4A-A920-D8D37D604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36947" y="1"/>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riculum">
            <a:extLst>
              <a:ext uri="{FF2B5EF4-FFF2-40B4-BE49-F238E27FC236}">
                <a16:creationId xmlns:a16="http://schemas.microsoft.com/office/drawing/2014/main" id="{C90164D0-82D7-C3FD-DD8F-305036262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182"/>
          <a:stretch/>
        </p:blipFill>
        <p:spPr bwMode="auto">
          <a:xfrm>
            <a:off x="10811773" y="0"/>
            <a:ext cx="1243280" cy="1302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240EA8F-8CBA-647A-C7F6-1E4D3EDE336D}"/>
              </a:ext>
            </a:extLst>
          </p:cNvPr>
          <p:cNvPicPr>
            <a:picLocks noChangeAspect="1"/>
          </p:cNvPicPr>
          <p:nvPr/>
        </p:nvPicPr>
        <p:blipFill>
          <a:blip r:embed="rId3"/>
          <a:stretch>
            <a:fillRect/>
          </a:stretch>
        </p:blipFill>
        <p:spPr>
          <a:xfrm>
            <a:off x="8374723" y="2018308"/>
            <a:ext cx="1135947" cy="1135947"/>
          </a:xfrm>
          <a:prstGeom prst="rect">
            <a:avLst/>
          </a:prstGeom>
        </p:spPr>
      </p:pic>
      <p:sp>
        <p:nvSpPr>
          <p:cNvPr id="10" name="TextBox 9">
            <a:extLst>
              <a:ext uri="{FF2B5EF4-FFF2-40B4-BE49-F238E27FC236}">
                <a16:creationId xmlns:a16="http://schemas.microsoft.com/office/drawing/2014/main" id="{5910E548-26FA-791A-942C-065092F90C33}"/>
              </a:ext>
            </a:extLst>
          </p:cNvPr>
          <p:cNvSpPr txBox="1"/>
          <p:nvPr/>
        </p:nvSpPr>
        <p:spPr>
          <a:xfrm>
            <a:off x="1475116" y="193429"/>
            <a:ext cx="4393501" cy="1292662"/>
          </a:xfrm>
          <a:prstGeom prst="rect">
            <a:avLst/>
          </a:prstGeom>
          <a:noFill/>
          <a:ln>
            <a:solidFill>
              <a:schemeClr val="tx1"/>
            </a:solidFill>
          </a:ln>
        </p:spPr>
        <p:txBody>
          <a:bodyPr wrap="square" rtlCol="0">
            <a:spAutoFit/>
          </a:bodyPr>
          <a:lstStyle/>
          <a:p>
            <a:pPr algn="ctr"/>
            <a:r>
              <a:rPr lang="en-GB" dirty="0"/>
              <a:t>Subject Key Targets</a:t>
            </a:r>
          </a:p>
          <a:p>
            <a:pPr algn="ctr"/>
            <a:r>
              <a:rPr lang="en-GB" sz="2000" dirty="0"/>
              <a:t>…………………………………………………………………………………………………………</a:t>
            </a:r>
          </a:p>
          <a:p>
            <a:pPr algn="ctr"/>
            <a:r>
              <a:rPr lang="en-GB" sz="2000" dirty="0"/>
              <a:t>……………………………………………………</a:t>
            </a:r>
          </a:p>
        </p:txBody>
      </p:sp>
    </p:spTree>
    <p:extLst>
      <p:ext uri="{BB962C8B-B14F-4D97-AF65-F5344CB8AC3E}">
        <p14:creationId xmlns:p14="http://schemas.microsoft.com/office/powerpoint/2010/main" val="585503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67cf2-aac3-44a2-bd75-ed56dc0cae09">
      <Terms xmlns="http://schemas.microsoft.com/office/infopath/2007/PartnerControls"/>
    </lcf76f155ced4ddcb4097134ff3c332f>
    <TaxCatchAll xmlns="3b60a653-4389-4a3f-8081-798e407d599d" xsi:nil="true"/>
    <_dlc_DocId xmlns="3b60a653-4389-4a3f-8081-798e407d599d">MUYKKFSZ2DQ4-1570266842-135582</_dlc_DocId>
    <_dlc_DocIdUrl xmlns="3b60a653-4389-4a3f-8081-798e407d599d">
      <Url>https://rowanlearningtrustwigan.sharepoint.com/sites/Heys_SLTDrive/_layouts/15/DocIdRedir.aspx?ID=MUYKKFSZ2DQ4-1570266842-135582</Url>
      <Description>MUYKKFSZ2DQ4-1570266842-135582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7DF8BCC8275754E90BC471BDB9A7E08" ma:contentTypeVersion="14" ma:contentTypeDescription="Create a new document." ma:contentTypeScope="" ma:versionID="ba90de40803207b213040c64fa1ab37c">
  <xsd:schema xmlns:xsd="http://www.w3.org/2001/XMLSchema" xmlns:xs="http://www.w3.org/2001/XMLSchema" xmlns:p="http://schemas.microsoft.com/office/2006/metadata/properties" xmlns:ns2="3b60a653-4389-4a3f-8081-798e407d599d" xmlns:ns3="49267cf2-aac3-44a2-bd75-ed56dc0cae09" targetNamespace="http://schemas.microsoft.com/office/2006/metadata/properties" ma:root="true" ma:fieldsID="3fc53f642c63aadf8416c6290e6897d7" ns2:_="" ns3:_="">
    <xsd:import namespace="3b60a653-4389-4a3f-8081-798e407d599d"/>
    <xsd:import namespace="49267cf2-aac3-44a2-bd75-ed56dc0cae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0a653-4389-4a3f-8081-798e407d59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hidden="true" ma:list="{f5359bc3-67f2-4ff2-a744-d6bc66fbd964}" ma:internalName="TaxCatchAll" ma:showField="CatchAllData" ma:web="3b60a653-4389-4a3f-8081-798e407d599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267cf2-aac3-44a2-bd75-ed56dc0cae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bcd5a62-a70c-4280-b521-17f27abcce5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DE140-8AEC-4662-A808-B242C0387828}">
  <ds:schemaRefs>
    <ds:schemaRef ds:uri="http://schemas.microsoft.com/sharepoint/events"/>
  </ds:schemaRefs>
</ds:datastoreItem>
</file>

<file path=customXml/itemProps2.xml><?xml version="1.0" encoding="utf-8"?>
<ds:datastoreItem xmlns:ds="http://schemas.openxmlformats.org/officeDocument/2006/customXml" ds:itemID="{7AE65C7C-3986-4435-AE13-C9D95F47E005}">
  <ds:schemaRef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49267cf2-aac3-44a2-bd75-ed56dc0cae09"/>
    <ds:schemaRef ds:uri="http://purl.org/dc/terms/"/>
    <ds:schemaRef ds:uri="http://schemas.microsoft.com/office/2006/documentManagement/types"/>
    <ds:schemaRef ds:uri="http://schemas.openxmlformats.org/package/2006/metadata/core-properties"/>
    <ds:schemaRef ds:uri="3b60a653-4389-4a3f-8081-798e407d599d"/>
  </ds:schemaRefs>
</ds:datastoreItem>
</file>

<file path=customXml/itemProps3.xml><?xml version="1.0" encoding="utf-8"?>
<ds:datastoreItem xmlns:ds="http://schemas.openxmlformats.org/officeDocument/2006/customXml" ds:itemID="{DC5939CD-B2C6-4276-8633-B9F5D3C5A27A}">
  <ds:schemaRefs>
    <ds:schemaRef ds:uri="http://schemas.microsoft.com/sharepoint/v3/contenttype/forms"/>
  </ds:schemaRefs>
</ds:datastoreItem>
</file>

<file path=customXml/itemProps4.xml><?xml version="1.0" encoding="utf-8"?>
<ds:datastoreItem xmlns:ds="http://schemas.openxmlformats.org/officeDocument/2006/customXml" ds:itemID="{EEC17DC1-63C7-4EEB-8E2D-914F1796B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0a653-4389-4a3f-8081-798e407d599d"/>
    <ds:schemaRef ds:uri="49267cf2-aac3-44a2-bd75-ed56dc0ca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TotalTime>
  <Words>5056</Words>
  <Application>Microsoft Office PowerPoint</Application>
  <PresentationFormat>Widescreen</PresentationFormat>
  <Paragraphs>609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Arial Unicode MS</vt:lpstr>
      <vt:lpstr>Comic Sans MS</vt:lpstr>
      <vt:lpstr>Symbol</vt:lpstr>
      <vt:lpstr>Times New Roman</vt:lpstr>
      <vt:lpstr>Office Theme</vt:lpstr>
      <vt:lpstr>The Heys School</vt:lpstr>
      <vt:lpstr>Welcome</vt:lpstr>
      <vt:lpstr>Resilience</vt:lpstr>
      <vt:lpstr>PowerPoint Presentation</vt:lpstr>
      <vt:lpstr>PowerPoint Presentation</vt:lpstr>
      <vt:lpstr>PowerPoint Presentation</vt:lpstr>
      <vt:lpstr>English Language</vt:lpstr>
      <vt:lpstr>English Literature</vt:lpstr>
      <vt:lpstr>Mathematics</vt:lpstr>
      <vt:lpstr>Combined Science</vt:lpstr>
      <vt:lpstr>Biology</vt:lpstr>
      <vt:lpstr>Chemistry</vt:lpstr>
      <vt:lpstr>Physics</vt:lpstr>
      <vt:lpstr>Geography</vt:lpstr>
      <vt:lpstr>History</vt:lpstr>
      <vt:lpstr>RE</vt:lpstr>
      <vt:lpstr>Travel and Tourism</vt:lpstr>
      <vt:lpstr>French</vt:lpstr>
      <vt:lpstr>PE</vt:lpstr>
      <vt:lpstr>Sports Studies</vt:lpstr>
      <vt:lpstr>Textiles</vt:lpstr>
      <vt:lpstr>Art and Design</vt:lpstr>
      <vt:lpstr>Drama</vt:lpstr>
      <vt:lpstr>Media</vt:lpstr>
      <vt:lpstr>Music</vt:lpstr>
      <vt:lpstr>Business Studies</vt:lpstr>
      <vt:lpstr>Computer Science</vt:lpstr>
      <vt:lpstr>Hospitality and Catering</vt:lpstr>
      <vt:lpstr>Food Preparation and Nutrition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dc:title>
  <dc:creator>WhitfieldM</dc:creator>
  <cp:lastModifiedBy>Read B</cp:lastModifiedBy>
  <cp:revision>3</cp:revision>
  <dcterms:created xsi:type="dcterms:W3CDTF">2024-01-07T16:00:12Z</dcterms:created>
  <dcterms:modified xsi:type="dcterms:W3CDTF">2024-01-12T12:08:21Z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0x01010027DF8BCC8275754E90BC471BDB9A7E08</vt:lpwstr>
  </property>
  <property fmtid="{D5CDD505-2E9C-101B-9397-08002B2CF9AE}" pid="3" name="_dlc_DocIdItemGuid">
    <vt:lpwstr>aa17c210-8f61-4f55-ad17-fd89565da7f4</vt:lpwstr>
  </property>
</Properties>
</file>