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8"/>
  </p:notesMasterIdLst>
  <p:sldIdLst>
    <p:sldId id="282" r:id="rId6"/>
    <p:sldId id="727" r:id="rId7"/>
    <p:sldId id="728" r:id="rId8"/>
    <p:sldId id="729" r:id="rId9"/>
    <p:sldId id="756" r:id="rId10"/>
    <p:sldId id="738" r:id="rId11"/>
    <p:sldId id="744" r:id="rId12"/>
    <p:sldId id="745" r:id="rId13"/>
    <p:sldId id="749" r:id="rId14"/>
    <p:sldId id="748" r:id="rId15"/>
    <p:sldId id="751" r:id="rId16"/>
    <p:sldId id="75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60"/>
  </p:normalViewPr>
  <p:slideViewPr>
    <p:cSldViewPr snapToGrid="0">
      <p:cViewPr varScale="1">
        <p:scale>
          <a:sx n="110" d="100"/>
          <a:sy n="110" d="100"/>
        </p:scale>
        <p:origin x="5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8F169-E6B7-4541-A544-FB849FC8A359}" type="datetimeFigureOut">
              <a:rPr lang="en-GB" smtClean="0"/>
              <a:t>12/01/2024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FCF0A-398E-4006-B002-21C133E32698}" type="slidenum">
              <a:rPr lang="en-GB" smtClean="0"/>
              <a:t>‹#›</a:t>
            </a:fld>
            <a:endParaRPr lang="en-GB"/>
          </a:p>
        </p:txBody>
      </p:sp>
    </p:spTree>
    <p:extLst>
      <p:ext uri="{BB962C8B-B14F-4D97-AF65-F5344CB8AC3E}">
        <p14:creationId xmlns:p14="http://schemas.microsoft.com/office/powerpoint/2010/main" val="21347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2A5C0C9-BDFD-494E-A6D3-5865C7F2A72B}"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275884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A5C0C9-BDFD-494E-A6D3-5865C7F2A72B}"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208629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A5C0C9-BDFD-494E-A6D3-5865C7F2A72B}"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242016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A5C0C9-BDFD-494E-A6D3-5865C7F2A72B}"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1554830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A5C0C9-BDFD-494E-A6D3-5865C7F2A72B}"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159894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2A5C0C9-BDFD-494E-A6D3-5865C7F2A72B}"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2341367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2A5C0C9-BDFD-494E-A6D3-5865C7F2A72B}" type="datetimeFigureOut">
              <a:rPr lang="en-GB" smtClean="0"/>
              <a:t>12/01/2024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312003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2A5C0C9-BDFD-494E-A6D3-5865C7F2A72B}" type="datetimeFigureOut">
              <a:rPr lang="en-GB" smtClean="0"/>
              <a:t>12/01/2024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378119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5C0C9-BDFD-494E-A6D3-5865C7F2A72B}" type="datetimeFigureOut">
              <a:rPr lang="en-GB" smtClean="0"/>
              <a:t>12/01/2024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122878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A5C0C9-BDFD-494E-A6D3-5865C7F2A72B}"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2378383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A5C0C9-BDFD-494E-A6D3-5865C7F2A72B}"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C126C8-4D4C-4C6D-8F74-9D1FB65566CF}" type="slidenum">
              <a:rPr lang="en-GB" smtClean="0"/>
              <a:t>‹#›</a:t>
            </a:fld>
            <a:endParaRPr lang="en-GB"/>
          </a:p>
        </p:txBody>
      </p:sp>
    </p:spTree>
    <p:extLst>
      <p:ext uri="{BB962C8B-B14F-4D97-AF65-F5344CB8AC3E}">
        <p14:creationId xmlns:p14="http://schemas.microsoft.com/office/powerpoint/2010/main" val="259918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5C0C9-BDFD-494E-A6D3-5865C7F2A72B}" type="datetimeFigureOut">
              <a:rPr lang="en-GB" smtClean="0"/>
              <a:t>12/01/2024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126C8-4D4C-4C6D-8F74-9D1FB65566CF}" type="slidenum">
              <a:rPr lang="en-GB" smtClean="0"/>
              <a:t>‹#›</a:t>
            </a:fld>
            <a:endParaRPr lang="en-GB"/>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rcRect/>
          <a:stretch/>
        </p:blipFill>
        <p:spPr>
          <a:xfrm>
            <a:off x="1" y="3424"/>
            <a:ext cx="12204192" cy="6858000"/>
          </a:xfrm>
          <a:prstGeom prst="rect">
            <a:avLst/>
          </a:prstGeom>
        </p:spPr>
      </p:pic>
    </p:spTree>
    <p:extLst>
      <p:ext uri="{BB962C8B-B14F-4D97-AF65-F5344CB8AC3E}">
        <p14:creationId xmlns:p14="http://schemas.microsoft.com/office/powerpoint/2010/main" val="2653515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795669" y="145774"/>
            <a:ext cx="8600661" cy="2862322"/>
          </a:xfrm>
          <a:prstGeom prst="rect">
            <a:avLst/>
          </a:prstGeom>
          <a:noFill/>
        </p:spPr>
        <p:txBody>
          <a:bodyPr wrap="square" rtlCol="0">
            <a:spAutoFit/>
          </a:bodyPr>
          <a:lstStyle/>
          <a:p>
            <a:pPr algn="ctr"/>
            <a:r>
              <a:rPr lang="en-GB" sz="6000" b="1" u="sng" dirty="0">
                <a:latin typeface="Comic Sans MS" panose="030F0702030302020204" pitchFamily="66" charset="0"/>
              </a:rPr>
              <a:t>Maximise</a:t>
            </a:r>
            <a:r>
              <a:rPr lang="en-GB" sz="6000" dirty="0">
                <a:latin typeface="Comic Sans MS" panose="030F0702030302020204" pitchFamily="66" charset="0"/>
              </a:rPr>
              <a:t> </a:t>
            </a:r>
          </a:p>
          <a:p>
            <a:pPr algn="ctr"/>
            <a:r>
              <a:rPr lang="en-GB" sz="6000" dirty="0">
                <a:latin typeface="Comic Sans MS" panose="030F0702030302020204" pitchFamily="66" charset="0"/>
              </a:rPr>
              <a:t>11</a:t>
            </a:r>
            <a:r>
              <a:rPr lang="en-GB" sz="6000" baseline="30000" dirty="0">
                <a:latin typeface="Comic Sans MS" panose="030F0702030302020204" pitchFamily="66" charset="0"/>
              </a:rPr>
              <a:t>th</a:t>
            </a:r>
            <a:r>
              <a:rPr lang="en-GB" sz="6000" dirty="0">
                <a:latin typeface="Comic Sans MS" panose="030F0702030302020204" pitchFamily="66" charset="0"/>
              </a:rPr>
              <a:t> January 2024</a:t>
            </a:r>
          </a:p>
          <a:p>
            <a:pPr algn="ctr"/>
            <a:r>
              <a:rPr lang="en-GB" sz="6000" dirty="0">
                <a:latin typeface="Comic Sans MS" panose="030F0702030302020204" pitchFamily="66" charset="0"/>
              </a:rPr>
              <a:t>Online Presentation</a:t>
            </a:r>
          </a:p>
        </p:txBody>
      </p:sp>
      <p:sp>
        <p:nvSpPr>
          <p:cNvPr id="4" name="TextBox 3">
            <a:extLst>
              <a:ext uri="{FF2B5EF4-FFF2-40B4-BE49-F238E27FC236}">
                <a16:creationId xmlns:a16="http://schemas.microsoft.com/office/drawing/2014/main" id="{5FD6AB18-09AD-1FF3-5525-6C01EF5E8717}"/>
              </a:ext>
            </a:extLst>
          </p:cNvPr>
          <p:cNvSpPr txBox="1"/>
          <p:nvPr/>
        </p:nvSpPr>
        <p:spPr>
          <a:xfrm>
            <a:off x="6095999" y="3575975"/>
            <a:ext cx="5656449" cy="923330"/>
          </a:xfrm>
          <a:prstGeom prst="rect">
            <a:avLst/>
          </a:prstGeom>
          <a:noFill/>
        </p:spPr>
        <p:txBody>
          <a:bodyPr wrap="square">
            <a:spAutoFit/>
          </a:bodyPr>
          <a:lstStyle/>
          <a:p>
            <a:r>
              <a:rPr lang="en-GB" dirty="0">
                <a:latin typeface="Comic Sans MS" panose="030F0702030302020204" pitchFamily="66" charset="0"/>
              </a:rPr>
              <a:t>Objective today is to provide practical strategies with tips, support, and resources to assist learning and revision at home.</a:t>
            </a:r>
          </a:p>
        </p:txBody>
      </p:sp>
      <p:sp>
        <p:nvSpPr>
          <p:cNvPr id="5" name="TextBox 4">
            <a:extLst>
              <a:ext uri="{FF2B5EF4-FFF2-40B4-BE49-F238E27FC236}">
                <a16:creationId xmlns:a16="http://schemas.microsoft.com/office/drawing/2014/main" id="{843C0BEE-7F8F-67C1-5C9C-A4F70BEA6FA8}"/>
              </a:ext>
            </a:extLst>
          </p:cNvPr>
          <p:cNvSpPr txBox="1"/>
          <p:nvPr/>
        </p:nvSpPr>
        <p:spPr>
          <a:xfrm>
            <a:off x="665319" y="3575975"/>
            <a:ext cx="4530450" cy="1754326"/>
          </a:xfrm>
          <a:prstGeom prst="rect">
            <a:avLst/>
          </a:prstGeom>
          <a:noFill/>
        </p:spPr>
        <p:txBody>
          <a:bodyPr wrap="square">
            <a:spAutoFit/>
          </a:bodyPr>
          <a:lstStyle/>
          <a:p>
            <a:r>
              <a:rPr lang="en-GB" dirty="0">
                <a:latin typeface="Comic Sans MS" panose="030F0702030302020204" pitchFamily="66" charset="0"/>
              </a:rPr>
              <a:t>Parental engagement has a positive impact on average of 4 months’ additional progress </a:t>
            </a:r>
            <a:r>
              <a:rPr lang="en-GB" dirty="0">
                <a:solidFill>
                  <a:srgbClr val="FF0000"/>
                </a:solidFill>
                <a:latin typeface="Comic Sans MS" panose="030F0702030302020204" pitchFamily="66" charset="0"/>
              </a:rPr>
              <a:t>per year</a:t>
            </a:r>
            <a:r>
              <a:rPr lang="en-GB" dirty="0">
                <a:latin typeface="Comic Sans MS" panose="030F0702030302020204" pitchFamily="66" charset="0"/>
              </a:rPr>
              <a:t>. (EFF 2018)</a:t>
            </a:r>
          </a:p>
          <a:p>
            <a:r>
              <a:rPr lang="en-GB" b="0" i="0" dirty="0">
                <a:effectLst/>
                <a:latin typeface="Comic Sans MS" panose="030F0702030302020204" pitchFamily="66" charset="0"/>
              </a:rPr>
              <a:t>Parental engagement approaches have been evaluated in 10 countries around the world with broadly similar findings.</a:t>
            </a:r>
            <a:endParaRPr lang="en-GB" dirty="0">
              <a:latin typeface="Comic Sans MS" panose="030F0702030302020204" pitchFamily="66" charset="0"/>
            </a:endParaRPr>
          </a:p>
        </p:txBody>
      </p:sp>
    </p:spTree>
    <p:extLst>
      <p:ext uri="{BB962C8B-B14F-4D97-AF65-F5344CB8AC3E}">
        <p14:creationId xmlns:p14="http://schemas.microsoft.com/office/powerpoint/2010/main" val="285052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Support</a:t>
            </a:r>
            <a:endParaRPr lang="en-GB" sz="6000" dirty="0">
              <a:latin typeface="Comic Sans MS" panose="030F0702030302020204" pitchFamily="66" charset="0"/>
            </a:endParaRPr>
          </a:p>
        </p:txBody>
      </p:sp>
      <p:sp>
        <p:nvSpPr>
          <p:cNvPr id="4" name="Title 1">
            <a:extLst>
              <a:ext uri="{FF2B5EF4-FFF2-40B4-BE49-F238E27FC236}">
                <a16:creationId xmlns:a16="http://schemas.microsoft.com/office/drawing/2014/main" id="{D93F8848-4F6C-3DC9-5961-0046885C074E}"/>
              </a:ext>
            </a:extLst>
          </p:cNvPr>
          <p:cNvSpPr txBox="1">
            <a:spLocks/>
          </p:cNvSpPr>
          <p:nvPr/>
        </p:nvSpPr>
        <p:spPr>
          <a:xfrm>
            <a:off x="7858539" y="1316894"/>
            <a:ext cx="4253665" cy="101566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Comic Sans MS" panose="030F0702030302020204" pitchFamily="66" charset="0"/>
              </a:rPr>
              <a:t>Timescale</a:t>
            </a:r>
            <a:endParaRPr lang="en-GB" dirty="0">
              <a:solidFill>
                <a:srgbClr val="FF0000"/>
              </a:solidFill>
              <a:latin typeface="Comic Sans MS" panose="030F0702030302020204" pitchFamily="66" charset="0"/>
            </a:endParaRPr>
          </a:p>
        </p:txBody>
      </p:sp>
      <p:sp>
        <p:nvSpPr>
          <p:cNvPr id="5" name="TextBox 4">
            <a:extLst>
              <a:ext uri="{FF2B5EF4-FFF2-40B4-BE49-F238E27FC236}">
                <a16:creationId xmlns:a16="http://schemas.microsoft.com/office/drawing/2014/main" id="{D10BC2FD-8521-ED0B-8DEA-3EADF5D5EB81}"/>
              </a:ext>
            </a:extLst>
          </p:cNvPr>
          <p:cNvSpPr txBox="1"/>
          <p:nvPr/>
        </p:nvSpPr>
        <p:spPr>
          <a:xfrm>
            <a:off x="929157" y="2401786"/>
            <a:ext cx="11436626" cy="2123658"/>
          </a:xfrm>
          <a:prstGeom prst="rect">
            <a:avLst/>
          </a:prstGeom>
          <a:noFill/>
        </p:spPr>
        <p:txBody>
          <a:bodyPr wrap="square" rtlCol="0">
            <a:spAutoFit/>
          </a:bodyPr>
          <a:lstStyle/>
          <a:p>
            <a:r>
              <a:rPr lang="en-GB" sz="4400" dirty="0">
                <a:latin typeface="Comic Sans MS" panose="030F0702030302020204" pitchFamily="66" charset="0"/>
              </a:rPr>
              <a:t>17 – Actual Weeks left until 13</a:t>
            </a:r>
            <a:r>
              <a:rPr lang="en-GB" sz="4400" baseline="30000" dirty="0">
                <a:latin typeface="Comic Sans MS" panose="030F0702030302020204" pitchFamily="66" charset="0"/>
              </a:rPr>
              <a:t>th</a:t>
            </a:r>
            <a:r>
              <a:rPr lang="en-GB" sz="4400" dirty="0">
                <a:latin typeface="Comic Sans MS" panose="030F0702030302020204" pitchFamily="66" charset="0"/>
              </a:rPr>
              <a:t> May</a:t>
            </a:r>
          </a:p>
          <a:p>
            <a:r>
              <a:rPr lang="en-GB" sz="4400" dirty="0">
                <a:latin typeface="Comic Sans MS" panose="030F0702030302020204" pitchFamily="66" charset="0"/>
              </a:rPr>
              <a:t>15 – In school Weeks until 13/5</a:t>
            </a:r>
          </a:p>
          <a:p>
            <a:r>
              <a:rPr lang="en-GB" sz="4400" dirty="0">
                <a:latin typeface="Comic Sans MS" panose="030F0702030302020204" pitchFamily="66" charset="0"/>
              </a:rPr>
              <a:t>45 – Maximum Options lessons left</a:t>
            </a:r>
          </a:p>
        </p:txBody>
      </p:sp>
    </p:spTree>
    <p:extLst>
      <p:ext uri="{BB962C8B-B14F-4D97-AF65-F5344CB8AC3E}">
        <p14:creationId xmlns:p14="http://schemas.microsoft.com/office/powerpoint/2010/main" val="312807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Support</a:t>
            </a:r>
            <a:endParaRPr lang="en-GB" sz="6000" dirty="0">
              <a:latin typeface="Comic Sans MS" panose="030F0702030302020204" pitchFamily="66" charset="0"/>
            </a:endParaRPr>
          </a:p>
        </p:txBody>
      </p:sp>
      <p:sp>
        <p:nvSpPr>
          <p:cNvPr id="4" name="Title 1">
            <a:extLst>
              <a:ext uri="{FF2B5EF4-FFF2-40B4-BE49-F238E27FC236}">
                <a16:creationId xmlns:a16="http://schemas.microsoft.com/office/drawing/2014/main" id="{D93F8848-4F6C-3DC9-5961-0046885C074E}"/>
              </a:ext>
            </a:extLst>
          </p:cNvPr>
          <p:cNvSpPr txBox="1">
            <a:spLocks/>
          </p:cNvSpPr>
          <p:nvPr/>
        </p:nvSpPr>
        <p:spPr>
          <a:xfrm>
            <a:off x="5035827" y="1316894"/>
            <a:ext cx="7076378" cy="1015663"/>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Comic Sans MS" panose="030F0702030302020204" pitchFamily="66" charset="0"/>
              </a:rPr>
              <a:t>Attendance and Punctuality</a:t>
            </a:r>
            <a:endParaRPr lang="en-GB" dirty="0">
              <a:solidFill>
                <a:srgbClr val="FF0000"/>
              </a:solidFill>
              <a:latin typeface="Comic Sans MS" panose="030F0702030302020204" pitchFamily="66" charset="0"/>
            </a:endParaRPr>
          </a:p>
        </p:txBody>
      </p:sp>
      <p:sp>
        <p:nvSpPr>
          <p:cNvPr id="7" name="TextBox 6">
            <a:extLst>
              <a:ext uri="{FF2B5EF4-FFF2-40B4-BE49-F238E27FC236}">
                <a16:creationId xmlns:a16="http://schemas.microsoft.com/office/drawing/2014/main" id="{9BDDADF1-FB20-E4CA-AB9A-28AA335A8331}"/>
              </a:ext>
            </a:extLst>
          </p:cNvPr>
          <p:cNvSpPr txBox="1"/>
          <p:nvPr/>
        </p:nvSpPr>
        <p:spPr>
          <a:xfrm>
            <a:off x="5527266" y="2054670"/>
            <a:ext cx="6093500" cy="1200329"/>
          </a:xfrm>
          <a:prstGeom prst="rect">
            <a:avLst/>
          </a:prstGeom>
          <a:noFill/>
        </p:spPr>
        <p:txBody>
          <a:bodyPr wrap="square">
            <a:spAutoFit/>
          </a:bodyPr>
          <a:lstStyle/>
          <a:p>
            <a:pPr algn="ctr"/>
            <a:r>
              <a:rPr lang="en-GB" sz="2400" dirty="0">
                <a:latin typeface="Comic Sans MS" panose="030F0702030302020204" pitchFamily="66" charset="0"/>
              </a:rPr>
              <a:t>73% of pupils who have over 95% attendance achieve five or more GCSEs at grades 9 to 4.</a:t>
            </a:r>
          </a:p>
        </p:txBody>
      </p:sp>
      <p:sp>
        <p:nvSpPr>
          <p:cNvPr id="8" name="TextBox 7">
            <a:extLst>
              <a:ext uri="{FF2B5EF4-FFF2-40B4-BE49-F238E27FC236}">
                <a16:creationId xmlns:a16="http://schemas.microsoft.com/office/drawing/2014/main" id="{8707CE75-C476-8AAA-9219-DAAFCA8195F4}"/>
              </a:ext>
            </a:extLst>
          </p:cNvPr>
          <p:cNvSpPr txBox="1"/>
          <p:nvPr/>
        </p:nvSpPr>
        <p:spPr>
          <a:xfrm>
            <a:off x="163798" y="1316894"/>
            <a:ext cx="4626310" cy="2585323"/>
          </a:xfrm>
          <a:prstGeom prst="rect">
            <a:avLst/>
          </a:prstGeom>
          <a:noFill/>
        </p:spPr>
        <p:txBody>
          <a:bodyPr wrap="square">
            <a:spAutoFit/>
          </a:bodyPr>
          <a:lstStyle/>
          <a:p>
            <a:pPr algn="ctr"/>
            <a:r>
              <a:rPr lang="en-GB" dirty="0">
                <a:latin typeface="Comic Sans MS" panose="030F0702030302020204" pitchFamily="66" charset="0"/>
              </a:rPr>
              <a:t>90% attendance means your child misses 10%</a:t>
            </a:r>
          </a:p>
          <a:p>
            <a:pPr algn="ctr"/>
            <a:r>
              <a:rPr lang="en-GB" dirty="0">
                <a:latin typeface="Comic Sans MS" panose="030F0702030302020204" pitchFamily="66" charset="0"/>
              </a:rPr>
              <a:t> This is equivalent to missing ½ a day every week.</a:t>
            </a:r>
          </a:p>
          <a:p>
            <a:pPr algn="ctr"/>
            <a:r>
              <a:rPr lang="en-GB" dirty="0">
                <a:latin typeface="Comic Sans MS" panose="030F0702030302020204" pitchFamily="66" charset="0"/>
              </a:rPr>
              <a:t>That’s three lessons worth of learning that your child is missing out on, every week.</a:t>
            </a:r>
          </a:p>
          <a:p>
            <a:pPr algn="ctr"/>
            <a:r>
              <a:rPr lang="en-GB" dirty="0">
                <a:latin typeface="Comic Sans MS" panose="030F0702030302020204" pitchFamily="66" charset="0"/>
              </a:rPr>
              <a:t>That’s a total of 19 days of absence over the academic year</a:t>
            </a:r>
          </a:p>
        </p:txBody>
      </p:sp>
      <p:sp>
        <p:nvSpPr>
          <p:cNvPr id="9" name="TextBox 8">
            <a:extLst>
              <a:ext uri="{FF2B5EF4-FFF2-40B4-BE49-F238E27FC236}">
                <a16:creationId xmlns:a16="http://schemas.microsoft.com/office/drawing/2014/main" id="{2DA58A29-9E0B-BCB4-8C7D-92ED090F2F85}"/>
              </a:ext>
            </a:extLst>
          </p:cNvPr>
          <p:cNvSpPr txBox="1"/>
          <p:nvPr/>
        </p:nvSpPr>
        <p:spPr>
          <a:xfrm>
            <a:off x="154983" y="3971446"/>
            <a:ext cx="5607981" cy="1569660"/>
          </a:xfrm>
          <a:prstGeom prst="rect">
            <a:avLst/>
          </a:prstGeom>
          <a:noFill/>
          <a:ln>
            <a:solidFill>
              <a:schemeClr val="tx1"/>
            </a:solidFill>
          </a:ln>
        </p:spPr>
        <p:txBody>
          <a:bodyPr wrap="square">
            <a:spAutoFit/>
          </a:bodyPr>
          <a:lstStyle/>
          <a:p>
            <a:pPr algn="ctr"/>
            <a:r>
              <a:rPr lang="en-GB" sz="2400" dirty="0">
                <a:solidFill>
                  <a:srgbClr val="FF0000"/>
                </a:solidFill>
                <a:latin typeface="Comic Sans MS" panose="030F0702030302020204" pitchFamily="66" charset="0"/>
              </a:rPr>
              <a:t>Department for Education research shows that 17 school days of absence results in all of a student’s GCSE grades dropping by one grade.</a:t>
            </a:r>
          </a:p>
        </p:txBody>
      </p:sp>
      <p:sp>
        <p:nvSpPr>
          <p:cNvPr id="10" name="TextBox 9">
            <a:extLst>
              <a:ext uri="{FF2B5EF4-FFF2-40B4-BE49-F238E27FC236}">
                <a16:creationId xmlns:a16="http://schemas.microsoft.com/office/drawing/2014/main" id="{813C0A79-14A7-AC30-80BF-AEC2BFCE45CA}"/>
              </a:ext>
            </a:extLst>
          </p:cNvPr>
          <p:cNvSpPr txBox="1"/>
          <p:nvPr/>
        </p:nvSpPr>
        <p:spPr>
          <a:xfrm>
            <a:off x="6209885" y="3825955"/>
            <a:ext cx="5491785" cy="1569660"/>
          </a:xfrm>
          <a:prstGeom prst="rect">
            <a:avLst/>
          </a:prstGeom>
          <a:solidFill>
            <a:srgbClr val="FFFF00"/>
          </a:solidFill>
        </p:spPr>
        <p:txBody>
          <a:bodyPr wrap="square">
            <a:spAutoFit/>
          </a:bodyPr>
          <a:lstStyle/>
          <a:p>
            <a:pPr algn="ctr"/>
            <a:r>
              <a:rPr lang="en-GB" sz="2400" dirty="0">
                <a:latin typeface="Comic Sans MS" panose="030F0702030302020204" pitchFamily="66" charset="0"/>
              </a:rPr>
              <a:t>Get in front of the experts </a:t>
            </a:r>
          </a:p>
          <a:p>
            <a:pPr algn="ctr"/>
            <a:r>
              <a:rPr lang="en-GB" sz="2400" dirty="0">
                <a:latin typeface="Comic Sans MS" panose="030F0702030302020204" pitchFamily="66" charset="0"/>
              </a:rPr>
              <a:t>Teachers can only effectively teach your child if they are present, on time and ready to learn</a:t>
            </a:r>
          </a:p>
        </p:txBody>
      </p:sp>
    </p:spTree>
    <p:extLst>
      <p:ext uri="{BB962C8B-B14F-4D97-AF65-F5344CB8AC3E}">
        <p14:creationId xmlns:p14="http://schemas.microsoft.com/office/powerpoint/2010/main" val="3327979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Support</a:t>
            </a:r>
            <a:endParaRPr lang="en-GB" sz="6000" dirty="0">
              <a:latin typeface="Comic Sans MS" panose="030F0702030302020204" pitchFamily="66" charset="0"/>
            </a:endParaRPr>
          </a:p>
        </p:txBody>
      </p:sp>
      <p:sp>
        <p:nvSpPr>
          <p:cNvPr id="4" name="Title 1">
            <a:extLst>
              <a:ext uri="{FF2B5EF4-FFF2-40B4-BE49-F238E27FC236}">
                <a16:creationId xmlns:a16="http://schemas.microsoft.com/office/drawing/2014/main" id="{D93F8848-4F6C-3DC9-5961-0046885C074E}"/>
              </a:ext>
            </a:extLst>
          </p:cNvPr>
          <p:cNvSpPr txBox="1">
            <a:spLocks/>
          </p:cNvSpPr>
          <p:nvPr/>
        </p:nvSpPr>
        <p:spPr>
          <a:xfrm>
            <a:off x="5035827" y="1316894"/>
            <a:ext cx="7076378" cy="101566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Comic Sans MS" panose="030F0702030302020204" pitchFamily="66" charset="0"/>
              </a:rPr>
              <a:t>Takeaways</a:t>
            </a:r>
            <a:endParaRPr lang="en-GB" dirty="0">
              <a:solidFill>
                <a:srgbClr val="FF0000"/>
              </a:solidFill>
              <a:latin typeface="Comic Sans MS" panose="030F0702030302020204" pitchFamily="66" charset="0"/>
            </a:endParaRPr>
          </a:p>
        </p:txBody>
      </p:sp>
      <p:sp>
        <p:nvSpPr>
          <p:cNvPr id="8" name="TextBox 7">
            <a:extLst>
              <a:ext uri="{FF2B5EF4-FFF2-40B4-BE49-F238E27FC236}">
                <a16:creationId xmlns:a16="http://schemas.microsoft.com/office/drawing/2014/main" id="{8707CE75-C476-8AAA-9219-DAAFCA8195F4}"/>
              </a:ext>
            </a:extLst>
          </p:cNvPr>
          <p:cNvSpPr txBox="1"/>
          <p:nvPr/>
        </p:nvSpPr>
        <p:spPr>
          <a:xfrm>
            <a:off x="154983" y="1927862"/>
            <a:ext cx="5106131" cy="3970318"/>
          </a:xfrm>
          <a:prstGeom prst="rect">
            <a:avLst/>
          </a:prstGeom>
          <a:noFill/>
        </p:spPr>
        <p:txBody>
          <a:bodyPr wrap="square">
            <a:spAutoFit/>
          </a:bodyPr>
          <a:lstStyle/>
          <a:p>
            <a:pPr algn="ctr"/>
            <a:r>
              <a:rPr lang="en-GB" sz="2800" dirty="0">
                <a:latin typeface="Comic Sans MS" panose="030F0702030302020204" pitchFamily="66" charset="0"/>
              </a:rPr>
              <a:t>What can you do this week?</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What can you do this month?</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What do you need to help you?</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How will you access this support?</a:t>
            </a:r>
          </a:p>
        </p:txBody>
      </p:sp>
      <p:pic>
        <p:nvPicPr>
          <p:cNvPr id="6" name="Picture 5">
            <a:extLst>
              <a:ext uri="{FF2B5EF4-FFF2-40B4-BE49-F238E27FC236}">
                <a16:creationId xmlns:a16="http://schemas.microsoft.com/office/drawing/2014/main" id="{0D82D837-0F70-4440-E880-4C83DA4993D0}"/>
              </a:ext>
            </a:extLst>
          </p:cNvPr>
          <p:cNvPicPr>
            <a:picLocks noChangeAspect="1"/>
          </p:cNvPicPr>
          <p:nvPr/>
        </p:nvPicPr>
        <p:blipFill>
          <a:blip r:embed="rId3"/>
          <a:stretch>
            <a:fillRect/>
          </a:stretch>
        </p:blipFill>
        <p:spPr>
          <a:xfrm>
            <a:off x="6710570" y="1975241"/>
            <a:ext cx="4991100" cy="3943350"/>
          </a:xfrm>
          <a:prstGeom prst="rect">
            <a:avLst/>
          </a:prstGeom>
        </p:spPr>
      </p:pic>
    </p:spTree>
    <p:extLst>
      <p:ext uri="{BB962C8B-B14F-4D97-AF65-F5344CB8AC3E}">
        <p14:creationId xmlns:p14="http://schemas.microsoft.com/office/powerpoint/2010/main" val="2327114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Booklet</a:t>
            </a:r>
            <a:endParaRPr lang="en-GB" sz="6000" dirty="0">
              <a:latin typeface="Comic Sans MS" panose="030F0702030302020204" pitchFamily="66" charset="0"/>
            </a:endParaRPr>
          </a:p>
        </p:txBody>
      </p:sp>
      <p:sp>
        <p:nvSpPr>
          <p:cNvPr id="10" name="TextBox 9">
            <a:extLst>
              <a:ext uri="{FF2B5EF4-FFF2-40B4-BE49-F238E27FC236}">
                <a16:creationId xmlns:a16="http://schemas.microsoft.com/office/drawing/2014/main" id="{6F40B4E5-1590-D0D8-3C0E-DCC1117359A9}"/>
              </a:ext>
            </a:extLst>
          </p:cNvPr>
          <p:cNvSpPr txBox="1"/>
          <p:nvPr/>
        </p:nvSpPr>
        <p:spPr>
          <a:xfrm>
            <a:off x="7441095" y="1444882"/>
            <a:ext cx="3617844" cy="2308324"/>
          </a:xfrm>
          <a:prstGeom prst="rect">
            <a:avLst/>
          </a:prstGeom>
          <a:noFill/>
        </p:spPr>
        <p:txBody>
          <a:bodyPr wrap="square">
            <a:spAutoFit/>
          </a:bodyPr>
          <a:lstStyle/>
          <a:p>
            <a:pPr algn="ctr"/>
            <a:r>
              <a:rPr lang="en-GB" sz="3600" dirty="0">
                <a:latin typeface="Comic Sans MS" panose="030F0702030302020204" pitchFamily="66" charset="0"/>
              </a:rPr>
              <a:t>Booklet – outlining all your subjects and tips</a:t>
            </a:r>
          </a:p>
        </p:txBody>
      </p:sp>
      <p:pic>
        <p:nvPicPr>
          <p:cNvPr id="6" name="Picture 5">
            <a:extLst>
              <a:ext uri="{FF2B5EF4-FFF2-40B4-BE49-F238E27FC236}">
                <a16:creationId xmlns:a16="http://schemas.microsoft.com/office/drawing/2014/main" id="{69B3319C-ABFC-4507-80E6-F8ACEC5FB168}"/>
              </a:ext>
            </a:extLst>
          </p:cNvPr>
          <p:cNvPicPr>
            <a:picLocks noChangeAspect="1"/>
          </p:cNvPicPr>
          <p:nvPr/>
        </p:nvPicPr>
        <p:blipFill>
          <a:blip r:embed="rId3"/>
          <a:stretch>
            <a:fillRect/>
          </a:stretch>
        </p:blipFill>
        <p:spPr>
          <a:xfrm>
            <a:off x="505696" y="1577427"/>
            <a:ext cx="6908426" cy="3904763"/>
          </a:xfrm>
          <a:prstGeom prst="rect">
            <a:avLst/>
          </a:prstGeom>
        </p:spPr>
      </p:pic>
      <p:cxnSp>
        <p:nvCxnSpPr>
          <p:cNvPr id="8" name="Straight Arrow Connector 7">
            <a:extLst>
              <a:ext uri="{FF2B5EF4-FFF2-40B4-BE49-F238E27FC236}">
                <a16:creationId xmlns:a16="http://schemas.microsoft.com/office/drawing/2014/main" id="{8BE7CE3F-1EC9-50D8-080A-1D00261BE33A}"/>
              </a:ext>
            </a:extLst>
          </p:cNvPr>
          <p:cNvCxnSpPr>
            <a:cxnSpLocks/>
          </p:cNvCxnSpPr>
          <p:nvPr/>
        </p:nvCxnSpPr>
        <p:spPr>
          <a:xfrm>
            <a:off x="1709530" y="1375810"/>
            <a:ext cx="265044" cy="66502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624797A-E6F0-7F63-9F6D-FD9161B27154}"/>
              </a:ext>
            </a:extLst>
          </p:cNvPr>
          <p:cNvCxnSpPr>
            <a:cxnSpLocks/>
          </p:cNvCxnSpPr>
          <p:nvPr/>
        </p:nvCxnSpPr>
        <p:spPr>
          <a:xfrm flipV="1">
            <a:off x="154983" y="3207026"/>
            <a:ext cx="978078" cy="32278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E4B6BE3-3DA0-A620-593A-3BBD94E15245}"/>
              </a:ext>
            </a:extLst>
          </p:cNvPr>
          <p:cNvCxnSpPr>
            <a:cxnSpLocks/>
          </p:cNvCxnSpPr>
          <p:nvPr/>
        </p:nvCxnSpPr>
        <p:spPr>
          <a:xfrm flipH="1" flipV="1">
            <a:off x="3299792" y="5101202"/>
            <a:ext cx="886696" cy="58260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82466C0-6E89-6855-61A6-2C5590B42B72}"/>
              </a:ext>
            </a:extLst>
          </p:cNvPr>
          <p:cNvCxnSpPr>
            <a:cxnSpLocks/>
          </p:cNvCxnSpPr>
          <p:nvPr/>
        </p:nvCxnSpPr>
        <p:spPr>
          <a:xfrm flipH="1" flipV="1">
            <a:off x="6087480" y="4182505"/>
            <a:ext cx="702365" cy="64318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54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Resilience</a:t>
            </a:r>
            <a:endParaRPr lang="en-GB" sz="6000" dirty="0">
              <a:latin typeface="Comic Sans MS" panose="030F0702030302020204" pitchFamily="66" charset="0"/>
            </a:endParaRPr>
          </a:p>
        </p:txBody>
      </p:sp>
      <p:sp>
        <p:nvSpPr>
          <p:cNvPr id="5" name="TextBox 4">
            <a:extLst>
              <a:ext uri="{FF2B5EF4-FFF2-40B4-BE49-F238E27FC236}">
                <a16:creationId xmlns:a16="http://schemas.microsoft.com/office/drawing/2014/main" id="{3B103A5C-32FD-1153-0012-B894F703263B}"/>
              </a:ext>
            </a:extLst>
          </p:cNvPr>
          <p:cNvSpPr txBox="1"/>
          <p:nvPr/>
        </p:nvSpPr>
        <p:spPr>
          <a:xfrm>
            <a:off x="3333357" y="1166842"/>
            <a:ext cx="6403298" cy="4524315"/>
          </a:xfrm>
          <a:prstGeom prst="rect">
            <a:avLst/>
          </a:prstGeom>
          <a:noFill/>
        </p:spPr>
        <p:txBody>
          <a:bodyPr wrap="square">
            <a:spAutoFit/>
          </a:bodyPr>
          <a:lstStyle/>
          <a:p>
            <a:pPr algn="ctr"/>
            <a:r>
              <a:rPr lang="en-GB" b="1" u="sng" dirty="0">
                <a:latin typeface="Comic Sans MS" panose="030F0702030302020204" pitchFamily="66" charset="0"/>
              </a:rPr>
              <a:t>13 Top Tips to make your revision effective</a:t>
            </a:r>
          </a:p>
          <a:p>
            <a:endParaRPr lang="en-GB" dirty="0">
              <a:latin typeface="Comic Sans MS" panose="030F0702030302020204" pitchFamily="66" charset="0"/>
            </a:endParaRPr>
          </a:p>
          <a:p>
            <a:r>
              <a:rPr lang="en-GB" dirty="0">
                <a:latin typeface="Comic Sans MS" panose="030F0702030302020204" pitchFamily="66" charset="0"/>
              </a:rPr>
              <a:t>1. Start revising early</a:t>
            </a:r>
          </a:p>
          <a:p>
            <a:r>
              <a:rPr lang="en-GB" dirty="0">
                <a:latin typeface="Comic Sans MS" panose="030F0702030302020204" pitchFamily="66" charset="0"/>
              </a:rPr>
              <a:t>2. Timed focused revision</a:t>
            </a:r>
          </a:p>
          <a:p>
            <a:r>
              <a:rPr lang="en-GB" dirty="0">
                <a:latin typeface="Comic Sans MS" panose="030F0702030302020204" pitchFamily="66" charset="0"/>
              </a:rPr>
              <a:t>3. Continuation - plan your revision using a timetable</a:t>
            </a:r>
          </a:p>
          <a:p>
            <a:r>
              <a:rPr lang="en-GB" dirty="0">
                <a:latin typeface="Comic Sans MS" panose="030F0702030302020204" pitchFamily="66" charset="0"/>
              </a:rPr>
              <a:t>4. Stick to the plan </a:t>
            </a:r>
          </a:p>
          <a:p>
            <a:r>
              <a:rPr lang="en-GB" dirty="0">
                <a:latin typeface="Comic Sans MS" panose="030F0702030302020204" pitchFamily="66" charset="0"/>
              </a:rPr>
              <a:t>5. Don't spend ages making your notes look pretty</a:t>
            </a:r>
          </a:p>
          <a:p>
            <a:r>
              <a:rPr lang="en-GB" dirty="0">
                <a:latin typeface="Comic Sans MS" panose="030F0702030302020204" pitchFamily="66" charset="0"/>
              </a:rPr>
              <a:t>6. Location (set up a nice, tidy study space)</a:t>
            </a:r>
          </a:p>
          <a:p>
            <a:r>
              <a:rPr lang="en-GB" dirty="0">
                <a:latin typeface="Comic Sans MS" panose="030F0702030302020204" pitchFamily="66" charset="0"/>
              </a:rPr>
              <a:t>7. Vary your revision with different activities</a:t>
            </a:r>
          </a:p>
          <a:p>
            <a:r>
              <a:rPr lang="en-GB" dirty="0">
                <a:latin typeface="Comic Sans MS" panose="030F0702030302020204" pitchFamily="66" charset="0"/>
              </a:rPr>
              <a:t>8. Stick the challenging revision notes all around your house</a:t>
            </a:r>
          </a:p>
          <a:p>
            <a:r>
              <a:rPr lang="en-GB" dirty="0">
                <a:latin typeface="Comic Sans MS" panose="030F0702030302020204" pitchFamily="66" charset="0"/>
              </a:rPr>
              <a:t>9. Practice papers and questions – Get expert help!</a:t>
            </a:r>
          </a:p>
          <a:p>
            <a:r>
              <a:rPr lang="en-GB" dirty="0">
                <a:latin typeface="Comic Sans MS" panose="030F0702030302020204" pitchFamily="66" charset="0"/>
              </a:rPr>
              <a:t>10. Overview (Set aside time to do fun things)</a:t>
            </a:r>
          </a:p>
          <a:p>
            <a:r>
              <a:rPr lang="en-GB" dirty="0">
                <a:latin typeface="Comic Sans MS" panose="030F0702030302020204" pitchFamily="66" charset="0"/>
              </a:rPr>
              <a:t>11. Keep your phone and other distractions away.</a:t>
            </a:r>
          </a:p>
          <a:p>
            <a:r>
              <a:rPr lang="en-GB" dirty="0">
                <a:latin typeface="Comic Sans MS" panose="030F0702030302020204" pitchFamily="66" charset="0"/>
              </a:rPr>
              <a:t>12. Don't just read your notes</a:t>
            </a:r>
          </a:p>
          <a:p>
            <a:r>
              <a:rPr lang="en-GB" dirty="0">
                <a:latin typeface="Comic Sans MS" panose="030F0702030302020204" pitchFamily="66" charset="0"/>
              </a:rPr>
              <a:t>13. Take your revision wherever you go</a:t>
            </a:r>
          </a:p>
        </p:txBody>
      </p:sp>
    </p:spTree>
    <p:extLst>
      <p:ext uri="{BB962C8B-B14F-4D97-AF65-F5344CB8AC3E}">
        <p14:creationId xmlns:p14="http://schemas.microsoft.com/office/powerpoint/2010/main" val="166044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Resilience</a:t>
            </a:r>
            <a:endParaRPr lang="en-GB" sz="6000" dirty="0">
              <a:latin typeface="Comic Sans MS" panose="030F0702030302020204" pitchFamily="66" charset="0"/>
            </a:endParaRPr>
          </a:p>
        </p:txBody>
      </p:sp>
      <p:sp>
        <p:nvSpPr>
          <p:cNvPr id="7" name="TextBox 6">
            <a:extLst>
              <a:ext uri="{FF2B5EF4-FFF2-40B4-BE49-F238E27FC236}">
                <a16:creationId xmlns:a16="http://schemas.microsoft.com/office/drawing/2014/main" id="{93B8641B-A95F-30C4-C51F-63B05F9FF2FF}"/>
              </a:ext>
            </a:extLst>
          </p:cNvPr>
          <p:cNvSpPr txBox="1"/>
          <p:nvPr/>
        </p:nvSpPr>
        <p:spPr>
          <a:xfrm>
            <a:off x="840523" y="1443841"/>
            <a:ext cx="4738641" cy="3970318"/>
          </a:xfrm>
          <a:prstGeom prst="rect">
            <a:avLst/>
          </a:prstGeom>
          <a:noFill/>
        </p:spPr>
        <p:txBody>
          <a:bodyPr wrap="square" rtlCol="0">
            <a:spAutoFit/>
          </a:bodyPr>
          <a:lstStyle/>
          <a:p>
            <a:pPr algn="ctr"/>
            <a:r>
              <a:rPr lang="en-GB" sz="2800" b="1" u="sng" dirty="0">
                <a:latin typeface="Comic Sans MS" panose="030F0702030302020204" pitchFamily="66" charset="0"/>
              </a:rPr>
              <a:t>Perfect Location to revise</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Dedicated area Sunlight</a:t>
            </a:r>
          </a:p>
          <a:p>
            <a:pPr algn="ctr"/>
            <a:r>
              <a:rPr lang="en-GB" sz="2800" dirty="0">
                <a:latin typeface="Comic Sans MS" panose="030F0702030302020204" pitchFamily="66" charset="0"/>
              </a:rPr>
              <a:t>No distractions</a:t>
            </a:r>
          </a:p>
          <a:p>
            <a:pPr algn="ctr"/>
            <a:r>
              <a:rPr lang="en-GB" sz="2800" dirty="0">
                <a:latin typeface="Comic Sans MS" panose="030F0702030302020204" pitchFamily="66" charset="0"/>
              </a:rPr>
              <a:t>Light</a:t>
            </a:r>
          </a:p>
          <a:p>
            <a:pPr algn="ctr"/>
            <a:r>
              <a:rPr lang="en-GB" sz="2800" dirty="0">
                <a:latin typeface="Comic Sans MS" panose="030F0702030302020204" pitchFamily="66" charset="0"/>
              </a:rPr>
              <a:t>Notes</a:t>
            </a:r>
          </a:p>
          <a:p>
            <a:pPr algn="ctr"/>
            <a:r>
              <a:rPr lang="en-GB" sz="2800" dirty="0">
                <a:latin typeface="Comic Sans MS" panose="030F0702030302020204" pitchFamily="66" charset="0"/>
              </a:rPr>
              <a:t>Space</a:t>
            </a:r>
          </a:p>
          <a:p>
            <a:pPr algn="ctr"/>
            <a:endParaRPr lang="en-GB" sz="2800" dirty="0">
              <a:latin typeface="Comic Sans MS" panose="030F0702030302020204" pitchFamily="66" charset="0"/>
            </a:endParaRPr>
          </a:p>
          <a:p>
            <a:pPr algn="ctr"/>
            <a:endParaRPr lang="en-GB" sz="2800" dirty="0">
              <a:latin typeface="Comic Sans MS" panose="030F0702030302020204" pitchFamily="66" charset="0"/>
            </a:endParaRPr>
          </a:p>
        </p:txBody>
      </p:sp>
      <p:sp>
        <p:nvSpPr>
          <p:cNvPr id="5" name="TextBox 4">
            <a:extLst>
              <a:ext uri="{FF2B5EF4-FFF2-40B4-BE49-F238E27FC236}">
                <a16:creationId xmlns:a16="http://schemas.microsoft.com/office/drawing/2014/main" id="{E06D9019-0EAE-9982-1126-F1CABFD58A76}"/>
              </a:ext>
            </a:extLst>
          </p:cNvPr>
          <p:cNvSpPr txBox="1"/>
          <p:nvPr/>
        </p:nvSpPr>
        <p:spPr>
          <a:xfrm>
            <a:off x="5976731" y="1443841"/>
            <a:ext cx="4956313" cy="4832092"/>
          </a:xfrm>
          <a:prstGeom prst="rect">
            <a:avLst/>
          </a:prstGeom>
          <a:noFill/>
        </p:spPr>
        <p:txBody>
          <a:bodyPr wrap="square" rtlCol="0">
            <a:spAutoFit/>
          </a:bodyPr>
          <a:lstStyle/>
          <a:p>
            <a:pPr algn="ctr"/>
            <a:r>
              <a:rPr lang="en-GB" sz="2800" b="1" u="sng" dirty="0">
                <a:latin typeface="Comic Sans MS" panose="030F0702030302020204" pitchFamily="66" charset="0"/>
              </a:rPr>
              <a:t>Portable location</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Box</a:t>
            </a:r>
          </a:p>
          <a:p>
            <a:pPr algn="ctr"/>
            <a:r>
              <a:rPr lang="en-GB" sz="2800" dirty="0">
                <a:latin typeface="Comic Sans MS" panose="030F0702030302020204" pitchFamily="66" charset="0"/>
              </a:rPr>
              <a:t>Pens</a:t>
            </a:r>
          </a:p>
          <a:p>
            <a:pPr algn="ctr"/>
            <a:r>
              <a:rPr lang="en-GB" sz="2800" dirty="0">
                <a:latin typeface="Comic Sans MS" panose="030F0702030302020204" pitchFamily="66" charset="0"/>
              </a:rPr>
              <a:t>Pencils</a:t>
            </a:r>
          </a:p>
          <a:p>
            <a:pPr algn="ctr"/>
            <a:r>
              <a:rPr lang="en-GB" sz="2800" dirty="0">
                <a:latin typeface="Comic Sans MS" panose="030F0702030302020204" pitchFamily="66" charset="0"/>
              </a:rPr>
              <a:t>Rulers</a:t>
            </a:r>
          </a:p>
          <a:p>
            <a:pPr algn="ctr"/>
            <a:r>
              <a:rPr lang="en-GB" sz="2800" dirty="0">
                <a:latin typeface="Comic Sans MS" panose="030F0702030302020204" pitchFamily="66" charset="0"/>
              </a:rPr>
              <a:t>Highlighters</a:t>
            </a:r>
          </a:p>
          <a:p>
            <a:pPr algn="ctr"/>
            <a:r>
              <a:rPr lang="en-GB" sz="2800" dirty="0">
                <a:latin typeface="Comic Sans MS" panose="030F0702030302020204" pitchFamily="66" charset="0"/>
              </a:rPr>
              <a:t>Folders of Subjects</a:t>
            </a:r>
          </a:p>
          <a:p>
            <a:pPr algn="ctr"/>
            <a:r>
              <a:rPr lang="en-GB" sz="2800" dirty="0">
                <a:latin typeface="Comic Sans MS" panose="030F0702030302020204" pitchFamily="66" charset="0"/>
              </a:rPr>
              <a:t> - Revision Guides</a:t>
            </a:r>
          </a:p>
          <a:p>
            <a:pPr algn="ctr"/>
            <a:r>
              <a:rPr lang="en-GB" sz="2800" dirty="0">
                <a:latin typeface="Comic Sans MS" panose="030F0702030302020204" pitchFamily="66" charset="0"/>
              </a:rPr>
              <a:t> - Past Papers</a:t>
            </a:r>
          </a:p>
          <a:p>
            <a:pPr algn="ctr"/>
            <a:endParaRPr lang="en-GB" sz="2800" dirty="0">
              <a:latin typeface="Comic Sans MS" panose="030F0702030302020204" pitchFamily="66" charset="0"/>
            </a:endParaRPr>
          </a:p>
        </p:txBody>
      </p:sp>
    </p:spTree>
    <p:extLst>
      <p:ext uri="{BB962C8B-B14F-4D97-AF65-F5344CB8AC3E}">
        <p14:creationId xmlns:p14="http://schemas.microsoft.com/office/powerpoint/2010/main" val="131146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Resilience</a:t>
            </a:r>
            <a:endParaRPr lang="en-GB" sz="6000" dirty="0">
              <a:latin typeface="Comic Sans MS" panose="030F0702030302020204" pitchFamily="66" charset="0"/>
            </a:endParaRPr>
          </a:p>
        </p:txBody>
      </p:sp>
      <p:sp>
        <p:nvSpPr>
          <p:cNvPr id="5" name="TextBox 4">
            <a:extLst>
              <a:ext uri="{FF2B5EF4-FFF2-40B4-BE49-F238E27FC236}">
                <a16:creationId xmlns:a16="http://schemas.microsoft.com/office/drawing/2014/main" id="{F2CD4AFE-4C02-5CA6-9DCE-771F0ABDD24F}"/>
              </a:ext>
            </a:extLst>
          </p:cNvPr>
          <p:cNvSpPr txBox="1"/>
          <p:nvPr/>
        </p:nvSpPr>
        <p:spPr>
          <a:xfrm>
            <a:off x="9183757" y="1713926"/>
            <a:ext cx="3008243" cy="1815882"/>
          </a:xfrm>
          <a:prstGeom prst="rect">
            <a:avLst/>
          </a:prstGeom>
          <a:noFill/>
        </p:spPr>
        <p:txBody>
          <a:bodyPr wrap="square" rtlCol="0">
            <a:spAutoFit/>
          </a:bodyPr>
          <a:lstStyle/>
          <a:p>
            <a:pPr algn="ctr"/>
            <a:r>
              <a:rPr lang="en-GB" sz="2800" dirty="0">
                <a:latin typeface="Comic Sans MS" panose="030F0702030302020204" pitchFamily="66" charset="0"/>
              </a:rPr>
              <a:t>Model layout of how to organise your revision timetable</a:t>
            </a:r>
          </a:p>
        </p:txBody>
      </p:sp>
      <p:pic>
        <p:nvPicPr>
          <p:cNvPr id="7" name="Picture 6">
            <a:extLst>
              <a:ext uri="{FF2B5EF4-FFF2-40B4-BE49-F238E27FC236}">
                <a16:creationId xmlns:a16="http://schemas.microsoft.com/office/drawing/2014/main" id="{4BD784AD-ACE0-E0AD-F8DB-FE0A4FBB7436}"/>
              </a:ext>
            </a:extLst>
          </p:cNvPr>
          <p:cNvPicPr>
            <a:picLocks noChangeAspect="1"/>
          </p:cNvPicPr>
          <p:nvPr/>
        </p:nvPicPr>
        <p:blipFill>
          <a:blip r:embed="rId3"/>
          <a:stretch>
            <a:fillRect/>
          </a:stretch>
        </p:blipFill>
        <p:spPr>
          <a:xfrm>
            <a:off x="154983" y="1358276"/>
            <a:ext cx="8892443" cy="3545028"/>
          </a:xfrm>
          <a:prstGeom prst="rect">
            <a:avLst/>
          </a:prstGeom>
        </p:spPr>
      </p:pic>
    </p:spTree>
    <p:extLst>
      <p:ext uri="{BB962C8B-B14F-4D97-AF65-F5344CB8AC3E}">
        <p14:creationId xmlns:p14="http://schemas.microsoft.com/office/powerpoint/2010/main" val="2650518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046922" y="0"/>
            <a:ext cx="11145078" cy="923330"/>
          </a:xfrm>
          <a:prstGeom prst="rect">
            <a:avLst/>
          </a:prstGeom>
          <a:noFill/>
        </p:spPr>
        <p:txBody>
          <a:bodyPr wrap="square" rtlCol="0">
            <a:spAutoFit/>
          </a:bodyPr>
          <a:lstStyle/>
          <a:p>
            <a:pPr algn="ctr"/>
            <a:r>
              <a:rPr lang="en-GB" sz="5400" b="1" u="sng" dirty="0">
                <a:latin typeface="Comic Sans MS" panose="030F0702030302020204" pitchFamily="66" charset="0"/>
              </a:rPr>
              <a:t>Maximise – Revision Techniques</a:t>
            </a:r>
            <a:endParaRPr lang="en-GB" sz="5400" dirty="0">
              <a:latin typeface="Comic Sans MS" panose="030F0702030302020204" pitchFamily="66" charset="0"/>
            </a:endParaRPr>
          </a:p>
        </p:txBody>
      </p:sp>
      <p:sp>
        <p:nvSpPr>
          <p:cNvPr id="8" name="Title 1">
            <a:extLst>
              <a:ext uri="{FF2B5EF4-FFF2-40B4-BE49-F238E27FC236}">
                <a16:creationId xmlns:a16="http://schemas.microsoft.com/office/drawing/2014/main" id="{B686AC51-803A-1D79-3C08-E9B0DEFBFD5D}"/>
              </a:ext>
            </a:extLst>
          </p:cNvPr>
          <p:cNvSpPr txBox="1">
            <a:spLocks/>
          </p:cNvSpPr>
          <p:nvPr/>
        </p:nvSpPr>
        <p:spPr>
          <a:xfrm>
            <a:off x="154983" y="1319923"/>
            <a:ext cx="4946754" cy="92333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Working Memory</a:t>
            </a:r>
            <a:endParaRPr lang="en-GB" dirty="0">
              <a:solidFill>
                <a:srgbClr val="FF0000"/>
              </a:solidFill>
              <a:latin typeface="Comic Sans MS" panose="030F0702030302020204" pitchFamily="66" charset="0"/>
            </a:endParaRPr>
          </a:p>
        </p:txBody>
      </p:sp>
      <p:sp>
        <p:nvSpPr>
          <p:cNvPr id="5" name="TextBox 4">
            <a:extLst>
              <a:ext uri="{FF2B5EF4-FFF2-40B4-BE49-F238E27FC236}">
                <a16:creationId xmlns:a16="http://schemas.microsoft.com/office/drawing/2014/main" id="{144871FF-4EA4-FBEA-2E1F-85ED69EF5989}"/>
              </a:ext>
            </a:extLst>
          </p:cNvPr>
          <p:cNvSpPr txBox="1"/>
          <p:nvPr/>
        </p:nvSpPr>
        <p:spPr>
          <a:xfrm>
            <a:off x="489489" y="2389027"/>
            <a:ext cx="4277742" cy="2554545"/>
          </a:xfrm>
          <a:prstGeom prst="rect">
            <a:avLst/>
          </a:prstGeom>
          <a:solidFill>
            <a:srgbClr val="FFFF00"/>
          </a:solidFill>
        </p:spPr>
        <p:txBody>
          <a:bodyPr wrap="square" rtlCol="0">
            <a:spAutoFit/>
          </a:bodyPr>
          <a:lstStyle/>
          <a:p>
            <a:pPr algn="ctr"/>
            <a:r>
              <a:rPr lang="en-GB" sz="2000" b="1" u="sng" dirty="0" err="1">
                <a:latin typeface="Comic Sans MS" panose="030F0702030302020204" pitchFamily="66" charset="0"/>
              </a:rPr>
              <a:t>Ebbinghauss</a:t>
            </a:r>
            <a:r>
              <a:rPr lang="en-GB" sz="2000" b="1" u="sng" dirty="0">
                <a:latin typeface="Comic Sans MS" panose="030F0702030302020204" pitchFamily="66" charset="0"/>
              </a:rPr>
              <a:t> : The forgetting curve</a:t>
            </a:r>
          </a:p>
          <a:p>
            <a:pPr algn="ctr"/>
            <a:r>
              <a:rPr lang="en-GB" sz="2000" dirty="0">
                <a:latin typeface="Comic Sans MS" panose="030F0702030302020204" pitchFamily="66" charset="0"/>
              </a:rPr>
              <a:t>You remember most straight away</a:t>
            </a:r>
          </a:p>
          <a:p>
            <a:pPr algn="ctr"/>
            <a:r>
              <a:rPr lang="en-GB" sz="2000" dirty="0">
                <a:latin typeface="Comic Sans MS" panose="030F0702030302020204" pitchFamily="66" charset="0"/>
              </a:rPr>
              <a:t>Review/Revise each piece / theme / idea / technique 4 times</a:t>
            </a:r>
          </a:p>
          <a:p>
            <a:pPr algn="ctr"/>
            <a:r>
              <a:rPr lang="en-GB" sz="2000" dirty="0">
                <a:latin typeface="Comic Sans MS" panose="030F0702030302020204" pitchFamily="66" charset="0"/>
              </a:rPr>
              <a:t>To transfer information from the Short term into the Long term memory</a:t>
            </a:r>
          </a:p>
        </p:txBody>
      </p:sp>
      <p:sp>
        <p:nvSpPr>
          <p:cNvPr id="6" name="Title 1">
            <a:extLst>
              <a:ext uri="{FF2B5EF4-FFF2-40B4-BE49-F238E27FC236}">
                <a16:creationId xmlns:a16="http://schemas.microsoft.com/office/drawing/2014/main" id="{B686AC51-803A-1D79-3C08-E9B0DEFBFD5D}"/>
              </a:ext>
            </a:extLst>
          </p:cNvPr>
          <p:cNvSpPr txBox="1">
            <a:spLocks/>
          </p:cNvSpPr>
          <p:nvPr/>
        </p:nvSpPr>
        <p:spPr>
          <a:xfrm>
            <a:off x="8482456" y="1272512"/>
            <a:ext cx="3515869" cy="427648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Dual Coding</a:t>
            </a:r>
            <a:endParaRPr lang="en-GB" dirty="0">
              <a:solidFill>
                <a:srgbClr val="FF0000"/>
              </a:solidFill>
              <a:latin typeface="Comic Sans MS" panose="030F0702030302020204" pitchFamily="66" charset="0"/>
            </a:endParaRPr>
          </a:p>
        </p:txBody>
      </p:sp>
      <p:pic>
        <p:nvPicPr>
          <p:cNvPr id="7" name="8eff40aa-6537-405d-803e-3ab804806451" descr="Image">
            <a:extLst>
              <a:ext uri="{FF2B5EF4-FFF2-40B4-BE49-F238E27FC236}">
                <a16:creationId xmlns:a16="http://schemas.microsoft.com/office/drawing/2014/main" id="{6744FCA0-F16F-2CD2-FA41-A5781CAA4A6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101737" y="2263492"/>
            <a:ext cx="3380719" cy="2853540"/>
          </a:xfrm>
          <a:prstGeom prst="rect">
            <a:avLst/>
          </a:prstGeom>
          <a:noFill/>
          <a:ln>
            <a:noFill/>
          </a:ln>
        </p:spPr>
      </p:pic>
      <p:sp>
        <p:nvSpPr>
          <p:cNvPr id="9" name="TextBox 8">
            <a:extLst>
              <a:ext uri="{FF2B5EF4-FFF2-40B4-BE49-F238E27FC236}">
                <a16:creationId xmlns:a16="http://schemas.microsoft.com/office/drawing/2014/main" id="{B00E515F-2792-00C0-DD05-67DDA6D04675}"/>
              </a:ext>
            </a:extLst>
          </p:cNvPr>
          <p:cNvSpPr txBox="1"/>
          <p:nvPr/>
        </p:nvSpPr>
        <p:spPr>
          <a:xfrm>
            <a:off x="8693426" y="5111737"/>
            <a:ext cx="3171312" cy="646331"/>
          </a:xfrm>
          <a:prstGeom prst="rect">
            <a:avLst/>
          </a:prstGeom>
          <a:solidFill>
            <a:srgbClr val="FF0000"/>
          </a:solidFill>
        </p:spPr>
        <p:txBody>
          <a:bodyPr wrap="square">
            <a:spAutoFit/>
          </a:bodyPr>
          <a:lstStyle/>
          <a:p>
            <a:pPr algn="r"/>
            <a:r>
              <a:rPr lang="en-GB" dirty="0">
                <a:latin typeface="Comic Sans MS" panose="030F0702030302020204" pitchFamily="66" charset="0"/>
              </a:rPr>
              <a:t>5. Don't spend ages making your notes look pretty</a:t>
            </a:r>
          </a:p>
        </p:txBody>
      </p:sp>
      <p:sp>
        <p:nvSpPr>
          <p:cNvPr id="10" name="TextBox 9">
            <a:extLst>
              <a:ext uri="{FF2B5EF4-FFF2-40B4-BE49-F238E27FC236}">
                <a16:creationId xmlns:a16="http://schemas.microsoft.com/office/drawing/2014/main" id="{919D5800-D20B-5642-4993-BB8E539E3F8F}"/>
              </a:ext>
            </a:extLst>
          </p:cNvPr>
          <p:cNvSpPr txBox="1"/>
          <p:nvPr/>
        </p:nvSpPr>
        <p:spPr>
          <a:xfrm>
            <a:off x="8692578" y="2287956"/>
            <a:ext cx="3171312" cy="1015663"/>
          </a:xfrm>
          <a:prstGeom prst="rect">
            <a:avLst/>
          </a:prstGeom>
          <a:solidFill>
            <a:srgbClr val="FFFF00"/>
          </a:solidFill>
        </p:spPr>
        <p:txBody>
          <a:bodyPr wrap="square" rtlCol="0">
            <a:spAutoFit/>
          </a:bodyPr>
          <a:lstStyle/>
          <a:p>
            <a:pPr algn="ctr"/>
            <a:r>
              <a:rPr lang="en-GB" sz="2000" dirty="0">
                <a:latin typeface="Comic Sans MS" panose="030F0702030302020204" pitchFamily="66" charset="0"/>
              </a:rPr>
              <a:t>Dual coding is adding images/diagrams to aid memory retention</a:t>
            </a:r>
          </a:p>
        </p:txBody>
      </p:sp>
    </p:spTree>
    <p:extLst>
      <p:ext uri="{BB962C8B-B14F-4D97-AF65-F5344CB8AC3E}">
        <p14:creationId xmlns:p14="http://schemas.microsoft.com/office/powerpoint/2010/main" val="983818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046922" y="0"/>
            <a:ext cx="11145078" cy="923330"/>
          </a:xfrm>
          <a:prstGeom prst="rect">
            <a:avLst/>
          </a:prstGeom>
          <a:noFill/>
        </p:spPr>
        <p:txBody>
          <a:bodyPr wrap="square" rtlCol="0">
            <a:spAutoFit/>
          </a:bodyPr>
          <a:lstStyle/>
          <a:p>
            <a:pPr algn="ctr"/>
            <a:r>
              <a:rPr lang="en-GB" sz="5400" b="1" u="sng" dirty="0">
                <a:latin typeface="Comic Sans MS" panose="030F0702030302020204" pitchFamily="66" charset="0"/>
              </a:rPr>
              <a:t>Maximise – Revision Techniques</a:t>
            </a:r>
            <a:endParaRPr lang="en-GB" sz="5400" dirty="0">
              <a:latin typeface="Comic Sans MS" panose="030F0702030302020204" pitchFamily="66" charset="0"/>
            </a:endParaRPr>
          </a:p>
        </p:txBody>
      </p:sp>
      <p:sp>
        <p:nvSpPr>
          <p:cNvPr id="8" name="Title 1">
            <a:extLst>
              <a:ext uri="{FF2B5EF4-FFF2-40B4-BE49-F238E27FC236}">
                <a16:creationId xmlns:a16="http://schemas.microsoft.com/office/drawing/2014/main" id="{B686AC51-803A-1D79-3C08-E9B0DEFBFD5D}"/>
              </a:ext>
            </a:extLst>
          </p:cNvPr>
          <p:cNvSpPr txBox="1">
            <a:spLocks/>
          </p:cNvSpPr>
          <p:nvPr/>
        </p:nvSpPr>
        <p:spPr>
          <a:xfrm>
            <a:off x="6811617" y="923330"/>
            <a:ext cx="5053121" cy="427648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Flash Cards</a:t>
            </a:r>
            <a:endParaRPr lang="en-GB" dirty="0">
              <a:solidFill>
                <a:srgbClr val="FF0000"/>
              </a:solidFill>
              <a:latin typeface="Comic Sans MS" panose="030F0702030302020204" pitchFamily="66" charset="0"/>
            </a:endParaRPr>
          </a:p>
        </p:txBody>
      </p:sp>
      <p:sp>
        <p:nvSpPr>
          <p:cNvPr id="4" name="TextBox 3">
            <a:extLst>
              <a:ext uri="{FF2B5EF4-FFF2-40B4-BE49-F238E27FC236}">
                <a16:creationId xmlns:a16="http://schemas.microsoft.com/office/drawing/2014/main" id="{FB959B86-2DA1-A7CE-AB6D-561106D489CE}"/>
              </a:ext>
            </a:extLst>
          </p:cNvPr>
          <p:cNvSpPr txBox="1"/>
          <p:nvPr/>
        </p:nvSpPr>
        <p:spPr>
          <a:xfrm>
            <a:off x="327262" y="1738699"/>
            <a:ext cx="5274746" cy="1015663"/>
          </a:xfrm>
          <a:prstGeom prst="rect">
            <a:avLst/>
          </a:prstGeom>
          <a:noFill/>
        </p:spPr>
        <p:txBody>
          <a:bodyPr wrap="square">
            <a:spAutoFit/>
          </a:bodyPr>
          <a:lstStyle/>
          <a:p>
            <a:r>
              <a:rPr lang="en-GB" sz="2000" dirty="0">
                <a:latin typeface="Comic Sans MS" panose="030F0702030302020204" pitchFamily="66" charset="0"/>
              </a:rPr>
              <a:t>Flash Cards: a card containing a small amount of information, held up for pupils to see, as an aid to learning</a:t>
            </a:r>
          </a:p>
        </p:txBody>
      </p:sp>
      <p:sp>
        <p:nvSpPr>
          <p:cNvPr id="12" name="TextBox 11">
            <a:extLst>
              <a:ext uri="{FF2B5EF4-FFF2-40B4-BE49-F238E27FC236}">
                <a16:creationId xmlns:a16="http://schemas.microsoft.com/office/drawing/2014/main" id="{854E5A4B-899A-3773-F0E2-7DFDF2A77212}"/>
              </a:ext>
            </a:extLst>
          </p:cNvPr>
          <p:cNvSpPr txBox="1"/>
          <p:nvPr/>
        </p:nvSpPr>
        <p:spPr>
          <a:xfrm>
            <a:off x="5643620" y="1516701"/>
            <a:ext cx="6415859" cy="4801314"/>
          </a:xfrm>
          <a:prstGeom prst="rect">
            <a:avLst/>
          </a:prstGeom>
          <a:noFill/>
        </p:spPr>
        <p:txBody>
          <a:bodyPr wrap="square">
            <a:spAutoFit/>
          </a:bodyPr>
          <a:lstStyle/>
          <a:p>
            <a:r>
              <a:rPr lang="en-GB" dirty="0">
                <a:latin typeface="Comic Sans MS" panose="030F0702030302020204" pitchFamily="66" charset="0"/>
              </a:rPr>
              <a:t>How to use them</a:t>
            </a:r>
          </a:p>
          <a:p>
            <a:endParaRPr lang="en-GB" dirty="0">
              <a:latin typeface="Comic Sans MS" panose="030F0702030302020204" pitchFamily="66" charset="0"/>
            </a:endParaRPr>
          </a:p>
          <a:p>
            <a:r>
              <a:rPr lang="en-GB" dirty="0">
                <a:latin typeface="Comic Sans MS" panose="030F0702030302020204" pitchFamily="66" charset="0"/>
              </a:rPr>
              <a:t>1 – Write down key information from specific case studies – ask family to test you (Verbally)</a:t>
            </a:r>
          </a:p>
          <a:p>
            <a:endParaRPr lang="en-GB" dirty="0">
              <a:latin typeface="Comic Sans MS" panose="030F0702030302020204" pitchFamily="66" charset="0"/>
            </a:endParaRPr>
          </a:p>
          <a:p>
            <a:r>
              <a:rPr lang="en-GB" dirty="0">
                <a:latin typeface="Comic Sans MS" panose="030F0702030302020204" pitchFamily="66" charset="0"/>
              </a:rPr>
              <a:t>2 – Create flash cards – Theme on one side</a:t>
            </a:r>
          </a:p>
          <a:p>
            <a:r>
              <a:rPr lang="en-GB" dirty="0">
                <a:latin typeface="Comic Sans MS" panose="030F0702030302020204" pitchFamily="66" charset="0"/>
              </a:rPr>
              <a:t>Recall all information verbally / information missed rewrite this in notes </a:t>
            </a:r>
          </a:p>
          <a:p>
            <a:r>
              <a:rPr lang="en-GB" dirty="0">
                <a:latin typeface="Comic Sans MS" panose="030F0702030302020204" pitchFamily="66" charset="0"/>
              </a:rPr>
              <a:t>Repeat</a:t>
            </a:r>
          </a:p>
          <a:p>
            <a:endParaRPr lang="en-GB" dirty="0">
              <a:latin typeface="Comic Sans MS" panose="030F0702030302020204" pitchFamily="66" charset="0"/>
            </a:endParaRPr>
          </a:p>
          <a:p>
            <a:r>
              <a:rPr lang="en-GB" dirty="0">
                <a:latin typeface="Comic Sans MS" panose="030F0702030302020204" pitchFamily="66" charset="0"/>
              </a:rPr>
              <a:t>3 – Key quotes / formula / information and read over for short intense revision</a:t>
            </a:r>
          </a:p>
          <a:p>
            <a:endParaRPr lang="en-GB" dirty="0">
              <a:latin typeface="Comic Sans MS" panose="030F0702030302020204" pitchFamily="66" charset="0"/>
            </a:endParaRPr>
          </a:p>
          <a:p>
            <a:r>
              <a:rPr lang="en-GB" dirty="0">
                <a:latin typeface="Comic Sans MS" panose="030F0702030302020204" pitchFamily="66" charset="0"/>
              </a:rPr>
              <a:t>4 – Purchase external providers using their questions to guide your learning </a:t>
            </a:r>
          </a:p>
          <a:p>
            <a:endParaRPr lang="en-GB"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420642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046922" y="0"/>
            <a:ext cx="11145078" cy="923330"/>
          </a:xfrm>
          <a:prstGeom prst="rect">
            <a:avLst/>
          </a:prstGeom>
          <a:noFill/>
        </p:spPr>
        <p:txBody>
          <a:bodyPr wrap="square" rtlCol="0">
            <a:spAutoFit/>
          </a:bodyPr>
          <a:lstStyle/>
          <a:p>
            <a:pPr algn="ctr"/>
            <a:r>
              <a:rPr lang="en-GB" sz="5400" b="1" u="sng" dirty="0">
                <a:latin typeface="Comic Sans MS" panose="030F0702030302020204" pitchFamily="66" charset="0"/>
              </a:rPr>
              <a:t>Maximise – Revision Techniques</a:t>
            </a:r>
            <a:endParaRPr lang="en-GB" sz="5400" dirty="0">
              <a:latin typeface="Comic Sans MS" panose="030F0702030302020204" pitchFamily="66" charset="0"/>
            </a:endParaRPr>
          </a:p>
        </p:txBody>
      </p:sp>
      <p:sp>
        <p:nvSpPr>
          <p:cNvPr id="8" name="Title 1">
            <a:extLst>
              <a:ext uri="{FF2B5EF4-FFF2-40B4-BE49-F238E27FC236}">
                <a16:creationId xmlns:a16="http://schemas.microsoft.com/office/drawing/2014/main" id="{B686AC51-803A-1D79-3C08-E9B0DEFBFD5D}"/>
              </a:ext>
            </a:extLst>
          </p:cNvPr>
          <p:cNvSpPr txBox="1">
            <a:spLocks/>
          </p:cNvSpPr>
          <p:nvPr/>
        </p:nvSpPr>
        <p:spPr>
          <a:xfrm>
            <a:off x="6811617" y="923330"/>
            <a:ext cx="5053121" cy="427648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Past Papers</a:t>
            </a:r>
            <a:endParaRPr lang="en-GB" dirty="0">
              <a:solidFill>
                <a:srgbClr val="FF0000"/>
              </a:solidFill>
              <a:latin typeface="Comic Sans MS" panose="030F0702030302020204" pitchFamily="66" charset="0"/>
            </a:endParaRPr>
          </a:p>
        </p:txBody>
      </p:sp>
      <p:sp>
        <p:nvSpPr>
          <p:cNvPr id="5" name="TextBox 4">
            <a:extLst>
              <a:ext uri="{FF2B5EF4-FFF2-40B4-BE49-F238E27FC236}">
                <a16:creationId xmlns:a16="http://schemas.microsoft.com/office/drawing/2014/main" id="{7F878528-14A5-128F-0E0C-B5A256C9CF5F}"/>
              </a:ext>
            </a:extLst>
          </p:cNvPr>
          <p:cNvSpPr txBox="1"/>
          <p:nvPr/>
        </p:nvSpPr>
        <p:spPr>
          <a:xfrm>
            <a:off x="278726" y="1199835"/>
            <a:ext cx="6093500" cy="1200329"/>
          </a:xfrm>
          <a:prstGeom prst="rect">
            <a:avLst/>
          </a:prstGeom>
          <a:noFill/>
        </p:spPr>
        <p:txBody>
          <a:bodyPr wrap="square">
            <a:spAutoFit/>
          </a:bodyPr>
          <a:lstStyle/>
          <a:p>
            <a:r>
              <a:rPr lang="en-GB" sz="1800" i="0" dirty="0">
                <a:solidFill>
                  <a:srgbClr val="111111"/>
                </a:solidFill>
                <a:effectLst/>
                <a:latin typeface="Comic Sans MS" panose="030F0702030302020204" pitchFamily="66" charset="0"/>
              </a:rPr>
              <a:t>Past papers are previous exams that have been released by the exam boards. </a:t>
            </a:r>
            <a:br>
              <a:rPr lang="en-GB" sz="1800" i="0" dirty="0">
                <a:solidFill>
                  <a:srgbClr val="111111"/>
                </a:solidFill>
                <a:effectLst/>
                <a:latin typeface="Comic Sans MS" panose="030F0702030302020204" pitchFamily="66" charset="0"/>
              </a:rPr>
            </a:br>
            <a:r>
              <a:rPr lang="en-GB" sz="1800" i="0" dirty="0">
                <a:solidFill>
                  <a:srgbClr val="111111"/>
                </a:solidFill>
                <a:effectLst/>
                <a:latin typeface="Comic Sans MS" panose="030F0702030302020204" pitchFamily="66" charset="0"/>
              </a:rPr>
              <a:t>They have released 2022 with </a:t>
            </a:r>
            <a:r>
              <a:rPr lang="en-GB" sz="1800" i="0" dirty="0" err="1">
                <a:solidFill>
                  <a:srgbClr val="111111"/>
                </a:solidFill>
                <a:effectLst/>
                <a:latin typeface="Comic Sans MS" panose="030F0702030302020204" pitchFamily="66" charset="0"/>
              </a:rPr>
              <a:t>Markschemes</a:t>
            </a:r>
            <a:r>
              <a:rPr lang="en-GB" sz="1800" i="0" dirty="0">
                <a:solidFill>
                  <a:srgbClr val="111111"/>
                </a:solidFill>
                <a:effectLst/>
                <a:latin typeface="Comic Sans MS" panose="030F0702030302020204" pitchFamily="66" charset="0"/>
              </a:rPr>
              <a:t> and all years previous</a:t>
            </a:r>
            <a:endParaRPr lang="en-GB" sz="1800" dirty="0">
              <a:latin typeface="Comic Sans MS" panose="030F0702030302020204" pitchFamily="66" charset="0"/>
            </a:endParaRPr>
          </a:p>
        </p:txBody>
      </p:sp>
      <p:sp>
        <p:nvSpPr>
          <p:cNvPr id="6" name="TextBox 5">
            <a:extLst>
              <a:ext uri="{FF2B5EF4-FFF2-40B4-BE49-F238E27FC236}">
                <a16:creationId xmlns:a16="http://schemas.microsoft.com/office/drawing/2014/main" id="{B854CF89-2EFF-8AF7-E759-2F240C05F4A6}"/>
              </a:ext>
            </a:extLst>
          </p:cNvPr>
          <p:cNvSpPr txBox="1"/>
          <p:nvPr/>
        </p:nvSpPr>
        <p:spPr>
          <a:xfrm>
            <a:off x="456181" y="2704694"/>
            <a:ext cx="5588783" cy="3046988"/>
          </a:xfrm>
          <a:prstGeom prst="rect">
            <a:avLst/>
          </a:prstGeom>
          <a:noFill/>
        </p:spPr>
        <p:txBody>
          <a:bodyPr wrap="square">
            <a:spAutoFit/>
          </a:bodyPr>
          <a:lstStyle/>
          <a:p>
            <a:r>
              <a:rPr lang="en-GB" sz="2400" b="1" u="sng" dirty="0">
                <a:solidFill>
                  <a:srgbClr val="FF0000"/>
                </a:solidFill>
                <a:latin typeface="Comic Sans MS" panose="030F0702030302020204" pitchFamily="66" charset="0"/>
              </a:rPr>
              <a:t>Advantages of using Past Papers</a:t>
            </a:r>
          </a:p>
          <a:p>
            <a:r>
              <a:rPr lang="en-GB" sz="2400" dirty="0">
                <a:solidFill>
                  <a:srgbClr val="FF0000"/>
                </a:solidFill>
                <a:latin typeface="Comic Sans MS" panose="030F0702030302020204" pitchFamily="66" charset="0"/>
              </a:rPr>
              <a:t>1. Familiarity with the structure of a paper and the language they use.</a:t>
            </a:r>
          </a:p>
          <a:p>
            <a:r>
              <a:rPr lang="en-GB" sz="2400" dirty="0">
                <a:solidFill>
                  <a:srgbClr val="FF0000"/>
                </a:solidFill>
                <a:latin typeface="Comic Sans MS" panose="030F0702030302020204" pitchFamily="66" charset="0"/>
              </a:rPr>
              <a:t>2. Work on your time management</a:t>
            </a:r>
          </a:p>
          <a:p>
            <a:r>
              <a:rPr lang="en-GB" sz="2400" dirty="0">
                <a:solidFill>
                  <a:srgbClr val="FF0000"/>
                </a:solidFill>
                <a:latin typeface="Comic Sans MS" panose="030F0702030302020204" pitchFamily="66" charset="0"/>
              </a:rPr>
              <a:t>3. Understand the allocation of marks and marking scheme</a:t>
            </a:r>
          </a:p>
          <a:p>
            <a:r>
              <a:rPr lang="en-GB" sz="2400" dirty="0">
                <a:solidFill>
                  <a:srgbClr val="FF0000"/>
                </a:solidFill>
                <a:latin typeface="Comic Sans MS" panose="030F0702030302020204" pitchFamily="66" charset="0"/>
              </a:rPr>
              <a:t>4. Good way to practice writing</a:t>
            </a:r>
          </a:p>
          <a:p>
            <a:r>
              <a:rPr lang="en-GB" sz="2400" dirty="0">
                <a:solidFill>
                  <a:srgbClr val="FF0000"/>
                </a:solidFill>
                <a:latin typeface="Comic Sans MS" panose="030F0702030302020204" pitchFamily="66" charset="0"/>
              </a:rPr>
              <a:t>5. Analyse</a:t>
            </a:r>
          </a:p>
        </p:txBody>
      </p:sp>
      <p:sp>
        <p:nvSpPr>
          <p:cNvPr id="7" name="TextBox 6">
            <a:extLst>
              <a:ext uri="{FF2B5EF4-FFF2-40B4-BE49-F238E27FC236}">
                <a16:creationId xmlns:a16="http://schemas.microsoft.com/office/drawing/2014/main" id="{93491249-A739-A903-9B45-13F7AF811A53}"/>
              </a:ext>
            </a:extLst>
          </p:cNvPr>
          <p:cNvSpPr txBox="1"/>
          <p:nvPr/>
        </p:nvSpPr>
        <p:spPr>
          <a:xfrm>
            <a:off x="6466631" y="2276743"/>
            <a:ext cx="5446643" cy="1569660"/>
          </a:xfrm>
          <a:prstGeom prst="rect">
            <a:avLst/>
          </a:prstGeom>
          <a:solidFill>
            <a:srgbClr val="FFFF00"/>
          </a:solidFill>
          <a:ln>
            <a:solidFill>
              <a:schemeClr val="tx1"/>
            </a:solidFill>
          </a:ln>
        </p:spPr>
        <p:txBody>
          <a:bodyPr wrap="square">
            <a:spAutoFit/>
          </a:bodyPr>
          <a:lstStyle/>
          <a:p>
            <a:r>
              <a:rPr lang="en-GB" sz="1600" dirty="0">
                <a:latin typeface="Comic Sans MS" panose="030F0702030302020204" pitchFamily="66" charset="0"/>
              </a:rPr>
              <a:t>Examiner’s reports</a:t>
            </a:r>
          </a:p>
          <a:p>
            <a:r>
              <a:rPr lang="en-GB" sz="1600" dirty="0">
                <a:latin typeface="Comic Sans MS" panose="030F0702030302020204" pitchFamily="66" charset="0"/>
              </a:rPr>
              <a:t>If you want to take your revision a step further, then it’s also a good idea to read the examiners’ reports for past exams. These are available online. You just have to search for the examiner’s report for the exam board, the subject and the year. </a:t>
            </a:r>
          </a:p>
        </p:txBody>
      </p:sp>
    </p:spTree>
    <p:extLst>
      <p:ext uri="{BB962C8B-B14F-4D97-AF65-F5344CB8AC3E}">
        <p14:creationId xmlns:p14="http://schemas.microsoft.com/office/powerpoint/2010/main" val="218789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C7E54-87F1-2501-BF4E-CC9D2A8DAF49}"/>
              </a:ext>
            </a:extLst>
          </p:cNvPr>
          <p:cNvSpPr txBox="1"/>
          <p:nvPr/>
        </p:nvSpPr>
        <p:spPr>
          <a:xfrm>
            <a:off x="6372226" y="5898180"/>
            <a:ext cx="5993557" cy="584775"/>
          </a:xfrm>
          <a:prstGeom prst="rect">
            <a:avLst/>
          </a:prstGeom>
          <a:noFill/>
        </p:spPr>
        <p:txBody>
          <a:bodyPr wrap="square" rtlCol="0">
            <a:spAutoFit/>
          </a:bodyPr>
          <a:lstStyle/>
          <a:p>
            <a:r>
              <a:rPr lang="en-GB" i="1" dirty="0"/>
              <a:t>“</a:t>
            </a:r>
            <a:r>
              <a:rPr kumimoji="0" lang="en-GB" sz="1800" b="1" i="1" u="none" strike="noStrike" kern="1200" cap="none" spc="0" normalizeH="0" baseline="0" noProof="0" dirty="0">
                <a:ln>
                  <a:noFill/>
                </a:ln>
                <a:solidFill>
                  <a:prstClr val="black"/>
                </a:solidFill>
                <a:effectLst/>
                <a:uLnTx/>
                <a:uFillTx/>
                <a:latin typeface="Calibri Light" panose="020F0302020204030204"/>
                <a:ea typeface="+mj-ea"/>
                <a:cs typeface="+mj-cs"/>
              </a:rPr>
              <a:t>Maximise our potential, to be the best we can be, every day</a:t>
            </a:r>
            <a:endParaRPr kumimoji="0" lang="en-GB" sz="800" b="1" i="1" u="none" strike="noStrike" kern="1200" cap="none" spc="0" normalizeH="0" baseline="0" noProof="0" dirty="0">
              <a:ln>
                <a:noFill/>
              </a:ln>
              <a:solidFill>
                <a:prstClr val="black"/>
              </a:solidFill>
              <a:effectLst/>
              <a:uLnTx/>
              <a:uFillTx/>
              <a:latin typeface="Calibri Light" panose="020F0302020204030204"/>
              <a:ea typeface="+mj-ea"/>
              <a:cs typeface="+mj-cs"/>
            </a:endParaRPr>
          </a:p>
          <a:p>
            <a:endParaRPr lang="en-GB" sz="1400" b="1" i="1" dirty="0"/>
          </a:p>
        </p:txBody>
      </p:sp>
      <p:pic>
        <p:nvPicPr>
          <p:cNvPr id="15" name="x_Picture 3">
            <a:extLst>
              <a:ext uri="{FF2B5EF4-FFF2-40B4-BE49-F238E27FC236}">
                <a16:creationId xmlns:a16="http://schemas.microsoft.com/office/drawing/2014/main" id="{37AE2A2A-B3A7-1B17-B1B2-0DE2A6E829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983" y="145774"/>
            <a:ext cx="1020673" cy="1028375"/>
          </a:xfrm>
          <a:prstGeom prst="rect">
            <a:avLst/>
          </a:prstGeom>
          <a:noFill/>
          <a:ln>
            <a:noFill/>
          </a:ln>
        </p:spPr>
      </p:pic>
      <p:sp>
        <p:nvSpPr>
          <p:cNvPr id="2" name="TextBox 1">
            <a:extLst>
              <a:ext uri="{FF2B5EF4-FFF2-40B4-BE49-F238E27FC236}">
                <a16:creationId xmlns:a16="http://schemas.microsoft.com/office/drawing/2014/main" id="{6ACBDB54-DB56-C4E2-1872-20E3960574CC}"/>
              </a:ext>
            </a:extLst>
          </p:cNvPr>
          <p:cNvSpPr txBox="1"/>
          <p:nvPr/>
        </p:nvSpPr>
        <p:spPr>
          <a:xfrm>
            <a:off x="1175656" y="145774"/>
            <a:ext cx="10526014" cy="1015663"/>
          </a:xfrm>
          <a:prstGeom prst="rect">
            <a:avLst/>
          </a:prstGeom>
          <a:noFill/>
        </p:spPr>
        <p:txBody>
          <a:bodyPr wrap="square" rtlCol="0">
            <a:spAutoFit/>
          </a:bodyPr>
          <a:lstStyle/>
          <a:p>
            <a:pPr algn="ctr"/>
            <a:r>
              <a:rPr lang="en-GB" sz="6000" b="1" u="sng" dirty="0">
                <a:latin typeface="Comic Sans MS" panose="030F0702030302020204" pitchFamily="66" charset="0"/>
              </a:rPr>
              <a:t>Maximise – Support</a:t>
            </a:r>
            <a:endParaRPr lang="en-GB" sz="6000" dirty="0">
              <a:latin typeface="Comic Sans MS" panose="030F0702030302020204" pitchFamily="66" charset="0"/>
            </a:endParaRPr>
          </a:p>
        </p:txBody>
      </p:sp>
      <p:sp>
        <p:nvSpPr>
          <p:cNvPr id="4" name="Title 1">
            <a:extLst>
              <a:ext uri="{FF2B5EF4-FFF2-40B4-BE49-F238E27FC236}">
                <a16:creationId xmlns:a16="http://schemas.microsoft.com/office/drawing/2014/main" id="{D93F8848-4F6C-3DC9-5961-0046885C074E}"/>
              </a:ext>
            </a:extLst>
          </p:cNvPr>
          <p:cNvSpPr txBox="1">
            <a:spLocks/>
          </p:cNvSpPr>
          <p:nvPr/>
        </p:nvSpPr>
        <p:spPr>
          <a:xfrm>
            <a:off x="6788807" y="1290757"/>
            <a:ext cx="5827264" cy="427648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Comic Sans MS" panose="030F0702030302020204" pitchFamily="66" charset="0"/>
              </a:rPr>
              <a:t>Feelings/Emotions</a:t>
            </a:r>
          </a:p>
        </p:txBody>
      </p:sp>
      <p:sp>
        <p:nvSpPr>
          <p:cNvPr id="6" name="TextBox 5">
            <a:extLst>
              <a:ext uri="{FF2B5EF4-FFF2-40B4-BE49-F238E27FC236}">
                <a16:creationId xmlns:a16="http://schemas.microsoft.com/office/drawing/2014/main" id="{54EB2CA1-89C8-8BB7-F657-132C32A7B460}"/>
              </a:ext>
            </a:extLst>
          </p:cNvPr>
          <p:cNvSpPr txBox="1"/>
          <p:nvPr/>
        </p:nvSpPr>
        <p:spPr>
          <a:xfrm>
            <a:off x="154983" y="1413063"/>
            <a:ext cx="6633824" cy="4031873"/>
          </a:xfrm>
          <a:prstGeom prst="rect">
            <a:avLst/>
          </a:prstGeom>
          <a:solidFill>
            <a:schemeClr val="bg1"/>
          </a:solidFill>
          <a:ln>
            <a:solidFill>
              <a:schemeClr val="bg1"/>
            </a:solidFill>
          </a:ln>
        </p:spPr>
        <p:txBody>
          <a:bodyPr wrap="square">
            <a:spAutoFit/>
          </a:bodyPr>
          <a:lstStyle/>
          <a:p>
            <a:pPr algn="ctr"/>
            <a:r>
              <a:rPr lang="en-GB" sz="3200" dirty="0">
                <a:latin typeface="Comic Sans MS" panose="030F0702030302020204" pitchFamily="66" charset="0"/>
              </a:rPr>
              <a:t>What you will experience:</a:t>
            </a:r>
          </a:p>
          <a:p>
            <a:pPr marL="457200" indent="-457200" algn="ctr">
              <a:buFont typeface="Arial" panose="020B0604020202020204" pitchFamily="34" charset="0"/>
              <a:buChar char="•"/>
            </a:pPr>
            <a:r>
              <a:rPr lang="en-GB" sz="3200" dirty="0">
                <a:latin typeface="Comic Sans MS" panose="030F0702030302020204" pitchFamily="66" charset="0"/>
              </a:rPr>
              <a:t>Increased anxiety</a:t>
            </a:r>
          </a:p>
          <a:p>
            <a:pPr marL="457200" indent="-457200" algn="ctr">
              <a:buFont typeface="Arial" panose="020B0604020202020204" pitchFamily="34" charset="0"/>
              <a:buChar char="•"/>
            </a:pPr>
            <a:r>
              <a:rPr lang="en-GB" sz="3200" dirty="0">
                <a:latin typeface="Comic Sans MS" panose="030F0702030302020204" pitchFamily="66" charset="0"/>
              </a:rPr>
              <a:t>Increased stress</a:t>
            </a:r>
          </a:p>
          <a:p>
            <a:endParaRPr lang="en-GB" sz="3200" dirty="0">
              <a:latin typeface="Comic Sans MS" panose="030F0702030302020204" pitchFamily="66" charset="0"/>
            </a:endParaRPr>
          </a:p>
          <a:p>
            <a:pPr algn="ctr"/>
            <a:r>
              <a:rPr lang="en-GB" sz="3200" dirty="0">
                <a:solidFill>
                  <a:srgbClr val="002060"/>
                </a:solidFill>
                <a:latin typeface="Comic Sans MS" panose="030F0702030302020204" pitchFamily="66" charset="0"/>
              </a:rPr>
              <a:t>Normal – Regulate your emotions</a:t>
            </a:r>
          </a:p>
          <a:p>
            <a:pPr algn="ctr"/>
            <a:r>
              <a:rPr lang="en-GB" sz="3200" dirty="0">
                <a:solidFill>
                  <a:srgbClr val="002060"/>
                </a:solidFill>
                <a:latin typeface="Comic Sans MS" panose="030F0702030302020204" pitchFamily="66" charset="0"/>
              </a:rPr>
              <a:t>Control the controllables</a:t>
            </a:r>
          </a:p>
          <a:p>
            <a:pPr algn="ctr"/>
            <a:r>
              <a:rPr lang="en-GB" sz="3200" dirty="0">
                <a:solidFill>
                  <a:srgbClr val="002060"/>
                </a:solidFill>
                <a:latin typeface="Comic Sans MS" panose="030F0702030302020204" pitchFamily="66" charset="0"/>
              </a:rPr>
              <a:t>Be organised</a:t>
            </a:r>
          </a:p>
          <a:p>
            <a:pPr algn="ctr"/>
            <a:r>
              <a:rPr lang="en-GB" sz="3200" dirty="0">
                <a:solidFill>
                  <a:srgbClr val="002060"/>
                </a:solidFill>
                <a:latin typeface="Comic Sans MS" panose="030F0702030302020204" pitchFamily="66" charset="0"/>
              </a:rPr>
              <a:t>Follow the practical advice given.</a:t>
            </a:r>
          </a:p>
        </p:txBody>
      </p:sp>
    </p:spTree>
    <p:extLst>
      <p:ext uri="{BB962C8B-B14F-4D97-AF65-F5344CB8AC3E}">
        <p14:creationId xmlns:p14="http://schemas.microsoft.com/office/powerpoint/2010/main" val="152566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502CD74-D4EF-124A-8B96-7D715E800F87}" vid="{216DDE99-175B-8F46-874B-436DA6E620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9267cf2-aac3-44a2-bd75-ed56dc0cae09">
      <Terms xmlns="http://schemas.microsoft.com/office/infopath/2007/PartnerControls"/>
    </lcf76f155ced4ddcb4097134ff3c332f>
    <TaxCatchAll xmlns="3b60a653-4389-4a3f-8081-798e407d599d" xsi:nil="true"/>
    <_dlc_DocId xmlns="3b60a653-4389-4a3f-8081-798e407d599d">MUYKKFSZ2DQ4-1570266842-135583</_dlc_DocId>
    <_dlc_DocIdUrl xmlns="3b60a653-4389-4a3f-8081-798e407d599d">
      <Url>https://rowanlearningtrustwigan.sharepoint.com/sites/Heys_SLTDrive/_layouts/15/DocIdRedir.aspx?ID=MUYKKFSZ2DQ4-1570266842-135583</Url>
      <Description>MUYKKFSZ2DQ4-1570266842-135583</Description>
    </_dlc_DocIdUrl>
    <SharedWithUsers xmlns="3b60a653-4389-4a3f-8081-798e407d599d">
      <UserInfo>
        <DisplayName/>
        <AccountId xsi:nil="true"/>
        <AccountType/>
      </UserInfo>
    </SharedWithUsers>
    <MediaLengthInSeconds xmlns="49267cf2-aac3-44a2-bd75-ed56dc0cae0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7DF8BCC8275754E90BC471BDB9A7E08" ma:contentTypeVersion="14" ma:contentTypeDescription="Create a new document." ma:contentTypeScope="" ma:versionID="ba90de40803207b213040c64fa1ab37c">
  <xsd:schema xmlns:xsd="http://www.w3.org/2001/XMLSchema" xmlns:xs="http://www.w3.org/2001/XMLSchema" xmlns:p="http://schemas.microsoft.com/office/2006/metadata/properties" xmlns:ns2="3b60a653-4389-4a3f-8081-798e407d599d" xmlns:ns3="49267cf2-aac3-44a2-bd75-ed56dc0cae09" targetNamespace="http://schemas.microsoft.com/office/2006/metadata/properties" ma:root="true" ma:fieldsID="3fc53f642c63aadf8416c6290e6897d7" ns2:_="" ns3:_="">
    <xsd:import namespace="3b60a653-4389-4a3f-8081-798e407d599d"/>
    <xsd:import namespace="49267cf2-aac3-44a2-bd75-ed56dc0cae0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60a653-4389-4a3f-8081-798e407d599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8" nillable="true" ma:displayName="Taxonomy Catch All Column" ma:hidden="true" ma:list="{f5359bc3-67f2-4ff2-a744-d6bc66fbd964}" ma:internalName="TaxCatchAll" ma:showField="CatchAllData" ma:web="3b60a653-4389-4a3f-8081-798e407d599d">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267cf2-aac3-44a2-bd75-ed56dc0cae0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bcd5a62-a70c-4280-b521-17f27abcce56"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2F26B0-49BE-4508-9AEA-FFDA56A57C9F}">
  <ds:schemaRefs>
    <ds:schemaRef ds:uri="http://schemas.microsoft.com/office/infopath/2007/PartnerControls"/>
    <ds:schemaRef ds:uri="http://www.w3.org/XML/1998/namespace"/>
    <ds:schemaRef ds:uri="http://schemas.microsoft.com/office/2006/documentManagement/types"/>
    <ds:schemaRef ds:uri="49267cf2-aac3-44a2-bd75-ed56dc0cae09"/>
    <ds:schemaRef ds:uri="http://schemas.openxmlformats.org/package/2006/metadata/core-properties"/>
    <ds:schemaRef ds:uri="3b60a653-4389-4a3f-8081-798e407d599d"/>
    <ds:schemaRef ds:uri="http://purl.org/dc/dcmitype/"/>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7B9EBEA2-4D7F-48D0-B09C-ABF11D9FD7BD}">
  <ds:schemaRefs>
    <ds:schemaRef ds:uri="http://schemas.microsoft.com/sharepoint/v3/contenttype/forms"/>
  </ds:schemaRefs>
</ds:datastoreItem>
</file>

<file path=customXml/itemProps3.xml><?xml version="1.0" encoding="utf-8"?>
<ds:datastoreItem xmlns:ds="http://schemas.openxmlformats.org/officeDocument/2006/customXml" ds:itemID="{1E342A6B-FE62-4F15-91BA-5A95C1EF7D71}">
  <ds:schemaRefs>
    <ds:schemaRef ds:uri="http://schemas.microsoft.com/sharepoint/events"/>
  </ds:schemaRefs>
</ds:datastoreItem>
</file>

<file path=customXml/itemProps4.xml><?xml version="1.0" encoding="utf-8"?>
<ds:datastoreItem xmlns:ds="http://schemas.openxmlformats.org/officeDocument/2006/customXml" ds:itemID="{80B8014E-1006-462A-9CB0-A09B52E217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60a653-4389-4a3f-8081-798e407d599d"/>
    <ds:schemaRef ds:uri="49267cf2-aac3-44a2-bd75-ed56dc0cae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Presentation1</Template>
  <TotalTime>1548</TotalTime>
  <Words>941</Words>
  <Application>Microsoft Office PowerPoint</Application>
  <PresentationFormat>Widescreen</PresentationFormat>
  <Paragraphs>124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Comic Sans MS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Turner L</dc:creator>
  <cp:lastModifiedBy>Read B</cp:lastModifiedBy>
  <cp:revision>69</cp:revision>
  <dcterms:created xsi:type="dcterms:W3CDTF">2023-05-01T18:45:54Z</dcterms:created>
  <dcterms:modified xsi:type="dcterms:W3CDTF">2024-01-12T12:34:16Z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0x01010027DF8BCC8275754E90BC471BDB9A7E08</vt:lpwstr>
  </property>
  <property fmtid="{D5CDD505-2E9C-101B-9397-08002B2CF9AE}" pid="3" name="MediaServiceImageTags">
    <vt:lpwstr/>
  </property>
  <property fmtid="{D5CDD505-2E9C-101B-9397-08002B2CF9AE}" pid="4" name="Order">
    <vt:r8>214600</vt:r8>
  </property>
  <property fmtid="{D5CDD505-2E9C-101B-9397-08002B2CF9AE}" pid="5" name="ComplianceAssetId">
    <vt:lpwstr/>
  </property>
  <property fmtid="{D5CDD505-2E9C-101B-9397-08002B2CF9AE}" pid="6" name="_activity">
    <vt:lpwstr>{"FileActivityType":"9","FileActivityTimeStamp":"2023-11-29T12:25:33.660Z","FileActivityUsersOnPage":[{"DisplayName":"Jackson M","Id":"m.jackson@theheys.school"}],"FileActivityNavigationId":null}</vt:lpwstr>
  </property>
  <property fmtid="{D5CDD505-2E9C-101B-9397-08002B2CF9AE}" pid="7" name="_ExtendedDescription">
    <vt:lpwstr/>
  </property>
  <property fmtid="{D5CDD505-2E9C-101B-9397-08002B2CF9AE}" pid="8" name="TriggerFlowInfo">
    <vt:lpwstr/>
  </property>
  <property fmtid="{D5CDD505-2E9C-101B-9397-08002B2CF9AE}" pid="9" name="_dlc_DocIdItemGuid">
    <vt:lpwstr>f9782847-976a-4d66-9bd4-0cc12ab52c5a</vt:lpwstr>
  </property>
</Properties>
</file>