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2" r:id="rId3"/>
    <p:sldId id="275" r:id="rId4"/>
    <p:sldId id="273" r:id="rId5"/>
    <p:sldId id="274" r:id="rId6"/>
    <p:sldId id="343" r:id="rId7"/>
    <p:sldId id="296" r:id="rId8"/>
    <p:sldId id="345" r:id="rId9"/>
    <p:sldId id="344" r:id="rId10"/>
    <p:sldId id="348" r:id="rId11"/>
    <p:sldId id="347" r:id="rId12"/>
    <p:sldId id="346" r:id="rId13"/>
    <p:sldId id="299" r:id="rId14"/>
    <p:sldId id="300" r:id="rId15"/>
    <p:sldId id="349" r:id="rId16"/>
    <p:sldId id="29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84" autoAdjust="0"/>
  </p:normalViewPr>
  <p:slideViewPr>
    <p:cSldViewPr snapToGrid="0">
      <p:cViewPr varScale="1">
        <p:scale>
          <a:sx n="100" d="100"/>
          <a:sy n="100"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B89164-5B2C-4BB3-95C8-4223B2BB222B}" type="datetimeFigureOut">
              <a:rPr lang="en-GB" smtClean="0"/>
              <a:t>14/11/2022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23B172-D23A-4B75-A6BC-C03AE5ED4787}" type="slidenum">
              <a:rPr lang="en-GB" smtClean="0"/>
              <a:t>‹#›</a:t>
            </a:fld>
            <a:endParaRPr lang="en-GB"/>
          </a:p>
        </p:txBody>
      </p:sp>
    </p:spTree>
    <p:extLst>
      <p:ext uri="{BB962C8B-B14F-4D97-AF65-F5344CB8AC3E}">
        <p14:creationId xmlns:p14="http://schemas.microsoft.com/office/powerpoint/2010/main" val="120480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2</a:t>
            </a:fld>
            <a:endParaRPr lang="en-GB"/>
          </a:p>
        </p:txBody>
      </p:sp>
    </p:spTree>
    <p:extLst>
      <p:ext uri="{BB962C8B-B14F-4D97-AF65-F5344CB8AC3E}">
        <p14:creationId xmlns:p14="http://schemas.microsoft.com/office/powerpoint/2010/main" val="230901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3</a:t>
            </a:fld>
            <a:endParaRPr lang="en-GB"/>
          </a:p>
        </p:txBody>
      </p:sp>
    </p:spTree>
    <p:extLst>
      <p:ext uri="{BB962C8B-B14F-4D97-AF65-F5344CB8AC3E}">
        <p14:creationId xmlns:p14="http://schemas.microsoft.com/office/powerpoint/2010/main" val="527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8</a:t>
            </a:fld>
            <a:endParaRPr lang="en-GB"/>
          </a:p>
        </p:txBody>
      </p:sp>
    </p:spTree>
    <p:extLst>
      <p:ext uri="{BB962C8B-B14F-4D97-AF65-F5344CB8AC3E}">
        <p14:creationId xmlns:p14="http://schemas.microsoft.com/office/powerpoint/2010/main" val="413718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78F-6AC4-4249-8AD9-4C4669CCE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B78AF-B642-4B09-B4DB-8AFC9CA1A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DCC67-1C0D-4C98-9EF5-036173A2AF0D}"/>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86B8748E-20B4-40C2-8A9B-FD8A830A8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A2CFB-4CE8-4E36-B8EE-594A815AB71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6870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599-574D-4F4C-B70F-92F5D9ED6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1F50-6FE8-4103-924D-AD6DA4A3C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7032-2551-4C4B-BA09-8506CABEE3F6}"/>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5E49441C-FA94-45BE-93DF-639C9A3BA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D6A3C-A13F-4DB0-8452-7DBA75DAAA05}"/>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062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A68DC-6E1F-4A64-BCE6-83B56EA08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881CF-677B-4244-8E03-474EB40E0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CA0E5-E380-4CA8-9DB0-9895AE49F7FA}"/>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6D0E19A4-1A94-4619-8E3A-9FF52FD89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C5A0-C695-486D-B9B6-4D7AA2150CC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7561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4564-86D6-6C41-9BBB-9EB133F627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82204CD-C2D7-D94E-9D2E-344F0886A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6495139-E049-0048-B67C-3A4CED2C7563}"/>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08D5A947-EB78-4740-8C8C-6AB184A46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1335C-C845-E648-AD54-258E2164CAF0}"/>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315670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C354-4933-4C40-907B-5F144BC575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E35FBB-072E-904B-AFB6-AE513EED7B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72A937-57FC-9C4B-A9AA-616D5DFF08F9}"/>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D2E68356-F52F-0048-A127-805997811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ECD72-7CE1-4C42-9DAD-19E4B7E1F5F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36016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6A09-9939-CC4E-B7BB-4CEEFD5EA2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6E8BDFC-2994-9545-89B7-EF9817364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A4E924-B1EC-4C4C-BBED-79D1BA2696FA}"/>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A91926DE-6280-144C-8C88-0D55F8AD2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569A1-933C-A745-AE8C-797813DBF9E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99683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232F-8E33-5442-A26A-075EAD70F6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83FEB3-D62A-4C47-B3C0-2F2F51CC7B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FCC972-76A1-E140-A775-7621815E6A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9E178B-1EC0-E84C-8E8C-3F4A35D58707}"/>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6" name="Footer Placeholder 5">
            <a:extLst>
              <a:ext uri="{FF2B5EF4-FFF2-40B4-BE49-F238E27FC236}">
                <a16:creationId xmlns:a16="http://schemas.microsoft.com/office/drawing/2014/main" id="{80CD3BA4-A150-7D44-A486-6AA0DD01A9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C3037-016D-7740-8AF3-3C89A3E55CAA}"/>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203384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6D76-D3F5-BF42-81E8-75370BE92E1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BB1858D-AF5F-0947-AB42-24DFE86B0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3B6835-D5E1-6C4F-9F13-7899F37C23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DBD6CEB-C4BA-6743-AB9D-F957B62B5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A0626E-ACD6-8844-B976-2FE727946E7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680F218-7204-7342-9605-0AFF2379C33D}"/>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8" name="Footer Placeholder 7">
            <a:extLst>
              <a:ext uri="{FF2B5EF4-FFF2-40B4-BE49-F238E27FC236}">
                <a16:creationId xmlns:a16="http://schemas.microsoft.com/office/drawing/2014/main" id="{F770ACC7-DD92-5741-A5A2-C09476AFE3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60E3C7-CB91-644A-83BF-A2C1B5635C3C}"/>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311616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D77D-FD0D-4E40-9565-0033965082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9BDC81A-DEB6-FA47-A734-7FDE904A673F}"/>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4" name="Footer Placeholder 3">
            <a:extLst>
              <a:ext uri="{FF2B5EF4-FFF2-40B4-BE49-F238E27FC236}">
                <a16:creationId xmlns:a16="http://schemas.microsoft.com/office/drawing/2014/main" id="{BC208FB5-FD86-3948-84C6-4E7E100002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944221-EB21-BC4E-9A62-B45788450332}"/>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09692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C8B1E-3426-B54B-BFA7-16AACEEB04E5}"/>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3" name="Footer Placeholder 2">
            <a:extLst>
              <a:ext uri="{FF2B5EF4-FFF2-40B4-BE49-F238E27FC236}">
                <a16:creationId xmlns:a16="http://schemas.microsoft.com/office/drawing/2014/main" id="{F9FE8A24-D6F6-7B4D-A24A-D99BA25C61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B1B9A0-4F22-1442-A09B-C696D507D07E}"/>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22384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1CFF-2925-ED45-84B2-47D7A9CC48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7D1679-EE8F-8945-A3C2-1E21ACD83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C0DA7B-4E63-A741-A9A9-C60103118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B3F7CB-D6DA-0E47-96D0-A9578A9602BD}"/>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6" name="Footer Placeholder 5">
            <a:extLst>
              <a:ext uri="{FF2B5EF4-FFF2-40B4-BE49-F238E27FC236}">
                <a16:creationId xmlns:a16="http://schemas.microsoft.com/office/drawing/2014/main" id="{E04576C1-5DA9-BE42-B577-E8E9EA7E06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FC645-1402-8443-90BD-D4EDA22A5EFA}"/>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243116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61B-7C65-4CB7-938A-E1EACBEE5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B88967-0E61-4143-95DD-60E33E49A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A197C-C95A-43BA-8E67-9705FFE68FE7}"/>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EE96117C-F693-4CDF-B0B3-8B0CC520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66DA1-BD13-4A43-BFBF-796AEC4E8C2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32209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C86D-15BC-834C-BAFD-B553879BE4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BE9A86-3ED3-514E-97C3-CD023FA3B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EC05BE-2E29-8246-9061-0F8DA365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8F565-40E0-444E-A740-4053C5532965}"/>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6" name="Footer Placeholder 5">
            <a:extLst>
              <a:ext uri="{FF2B5EF4-FFF2-40B4-BE49-F238E27FC236}">
                <a16:creationId xmlns:a16="http://schemas.microsoft.com/office/drawing/2014/main" id="{9D8F888D-67E9-6841-8DF6-CFA65FCE14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4F5B3F-9DEE-7F40-A1BE-2DDFB8E871E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99065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07FD-BA2C-F949-B833-2620B9B4B23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F418F04-E1D8-E349-A050-C353A2E223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B63C76-EBBD-354D-90BB-D81069CC3F3B}"/>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F219C691-47F2-3F4A-B5EE-14EB34DA5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ED8BD5-E7FD-324F-946B-9EED4EBBDD04}"/>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268639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9E760-8C8C-354B-9494-BF9E76D6CA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C4B2FB1-3157-2F4F-B9EF-5EA782105D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65135C-D677-804A-9340-F62F5F46DA34}"/>
              </a:ext>
            </a:extLst>
          </p:cNvPr>
          <p:cNvSpPr>
            <a:spLocks noGrp="1"/>
          </p:cNvSpPr>
          <p:nvPr>
            <p:ph type="dt" sz="half" idx="10"/>
          </p:nvPr>
        </p:nvSpPr>
        <p:spPr/>
        <p:txBody>
          <a:body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7ED45560-9613-754D-BC01-BD0901E99F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25733-1530-D349-BEF2-760D273F5FE2}"/>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39277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0C90-E660-4564-A477-EC3419E7E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34F67F-4634-44A8-8896-A8DBBEEB7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23096-E4E8-4D8D-99FD-059E1C3A2DBA}"/>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810EF3A3-2276-4C39-ADFD-531E19D4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8A3FA-3B20-4CF2-AC71-6B2D2D351DB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7208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2E97-4EDC-4B39-AE7B-CD72096F0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348D0-281D-4A31-84EB-18F6B6E73B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4CA4C-4C27-4F15-BBB6-5AEA498D4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AEDD6-9631-4D59-8C9D-D77876202A0B}"/>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6" name="Footer Placeholder 5">
            <a:extLst>
              <a:ext uri="{FF2B5EF4-FFF2-40B4-BE49-F238E27FC236}">
                <a16:creationId xmlns:a16="http://schemas.microsoft.com/office/drawing/2014/main" id="{FFC9EDD2-DC22-44DC-90D0-0359608B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FCD6A-405B-4EFC-8AC5-7F2F8DD716D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338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570-2803-4399-B147-677A91838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01774-BBBC-43C8-965E-1B38C860B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889FB-1E22-48CD-81FB-741078F95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DF97-7B19-4A6A-AEE4-F33D1379C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1D45BC-ECD5-4619-A735-FD93533864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538B8-D16C-471C-8C6E-91919AB777D5}"/>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8" name="Footer Placeholder 7">
            <a:extLst>
              <a:ext uri="{FF2B5EF4-FFF2-40B4-BE49-F238E27FC236}">
                <a16:creationId xmlns:a16="http://schemas.microsoft.com/office/drawing/2014/main" id="{B740457E-EAEB-4E3E-B723-095685428C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DCB4A-422F-4BFB-BC22-768681DF71B2}"/>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6934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2AE-BE3B-48D0-A358-5D3F2FFB05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DAF151-DAA2-43EC-A5F9-92308897255D}"/>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4" name="Footer Placeholder 3">
            <a:extLst>
              <a:ext uri="{FF2B5EF4-FFF2-40B4-BE49-F238E27FC236}">
                <a16:creationId xmlns:a16="http://schemas.microsoft.com/office/drawing/2014/main" id="{D2455091-2C5F-406A-8F33-605B16B58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C4F5-B59E-4B81-A5CC-ECD0B8E4F2E3}"/>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42022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98199-B524-4B7B-83B6-D7CCD265412A}"/>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3" name="Footer Placeholder 2">
            <a:extLst>
              <a:ext uri="{FF2B5EF4-FFF2-40B4-BE49-F238E27FC236}">
                <a16:creationId xmlns:a16="http://schemas.microsoft.com/office/drawing/2014/main" id="{6A54FB48-E8CE-4DE4-B412-7481974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35ED38-CB8A-491F-B0B2-D2D094FDF97B}"/>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53804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0C4-2259-4C59-8030-9B3E551E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9A82D-5ADF-4206-AA4C-65198F9E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BC4853-B95C-4A80-A3EA-17D6B4686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5D0D1-5410-4835-B7F1-67F19C6DA839}"/>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6" name="Footer Placeholder 5">
            <a:extLst>
              <a:ext uri="{FF2B5EF4-FFF2-40B4-BE49-F238E27FC236}">
                <a16:creationId xmlns:a16="http://schemas.microsoft.com/office/drawing/2014/main" id="{10B70693-8A6D-43DB-AB93-22D47A53C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FB8E-0577-4C43-B5F2-325F710F8926}"/>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38787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48BD-B2D9-48C9-9316-AB14B31F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D2EFA0-A71C-4EB6-B4F2-EC14C6708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28C67-2B5E-4882-926E-16C99E536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4893E-1796-4969-81D1-82C07439AC16}"/>
              </a:ext>
            </a:extLst>
          </p:cNvPr>
          <p:cNvSpPr>
            <a:spLocks noGrp="1"/>
          </p:cNvSpPr>
          <p:nvPr>
            <p:ph type="dt" sz="half" idx="10"/>
          </p:nvPr>
        </p:nvSpPr>
        <p:spPr/>
        <p:txBody>
          <a:bodyPr/>
          <a:lstStyle/>
          <a:p>
            <a:fld id="{EA5A6BB9-3E62-48A1-B6D0-1A05CC7DDC19}" type="datetimeFigureOut">
              <a:rPr lang="en-GB" smtClean="0"/>
              <a:t>14/11/2022</a:t>
            </a:fld>
            <a:endParaRPr lang="en-GB"/>
          </a:p>
        </p:txBody>
      </p:sp>
      <p:sp>
        <p:nvSpPr>
          <p:cNvPr id="6" name="Footer Placeholder 5">
            <a:extLst>
              <a:ext uri="{FF2B5EF4-FFF2-40B4-BE49-F238E27FC236}">
                <a16:creationId xmlns:a16="http://schemas.microsoft.com/office/drawing/2014/main" id="{3A6F73D7-E4D1-49B2-B8AF-3C4B3378B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ACCDC-BD1E-47F6-8061-35E42B366A8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4046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98FFC-3D66-4CFA-A8ED-A1E13F016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7345-26DA-4AB0-AA34-2349B8C17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8B51A-C3A2-48B9-8EEA-FFC78A4B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A6BB9-3E62-48A1-B6D0-1A05CC7DDC19}" type="datetimeFigureOut">
              <a:rPr lang="en-GB" smtClean="0"/>
              <a:t>14/11/2022</a:t>
            </a:fld>
            <a:endParaRPr lang="en-GB"/>
          </a:p>
        </p:txBody>
      </p:sp>
      <p:sp>
        <p:nvSpPr>
          <p:cNvPr id="5" name="Footer Placeholder 4">
            <a:extLst>
              <a:ext uri="{FF2B5EF4-FFF2-40B4-BE49-F238E27FC236}">
                <a16:creationId xmlns:a16="http://schemas.microsoft.com/office/drawing/2014/main" id="{8EF31564-275A-46E2-B9F8-A840A4427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D15C0-41CA-4473-BC6A-44E0CCED9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F4F0-28C0-4974-83DD-FE0BC3CF4761}" type="slidenum">
              <a:rPr lang="en-GB" smtClean="0"/>
              <a:t>‹#›</a:t>
            </a:fld>
            <a:endParaRPr lang="en-GB"/>
          </a:p>
        </p:txBody>
      </p:sp>
    </p:spTree>
    <p:extLst>
      <p:ext uri="{BB962C8B-B14F-4D97-AF65-F5344CB8AC3E}">
        <p14:creationId xmlns:p14="http://schemas.microsoft.com/office/powerpoint/2010/main" val="13145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224AC-71E1-114A-A8BA-9CF2591D9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1491E2E-90A8-6A49-9373-1A79FBC25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889760-4BB6-BD49-BAE1-4CB24B6A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F6A58-AB05-BC40-95D2-9D7B4CB4713B}" type="datetimeFigureOut">
              <a:rPr lang="en-GB" smtClean="0"/>
              <a:t>14/11/2022</a:t>
            </a:fld>
            <a:endParaRPr lang="en-GB"/>
          </a:p>
        </p:txBody>
      </p:sp>
      <p:sp>
        <p:nvSpPr>
          <p:cNvPr id="5" name="Footer Placeholder 4">
            <a:extLst>
              <a:ext uri="{FF2B5EF4-FFF2-40B4-BE49-F238E27FC236}">
                <a16:creationId xmlns:a16="http://schemas.microsoft.com/office/drawing/2014/main" id="{49D6980D-2F60-294C-8D02-AAD4AEF4B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2D26DD-F12D-0F49-B71C-6E4DBD194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E2CC5-3CD2-154C-8EE5-BCEF800BF045}" type="slidenum">
              <a:rPr lang="en-GB" smtClean="0"/>
              <a:t>‹#›</a:t>
            </a:fld>
            <a:endParaRPr lang="en-GB"/>
          </a:p>
        </p:txBody>
      </p:sp>
    </p:spTree>
    <p:extLst>
      <p:ext uri="{BB962C8B-B14F-4D97-AF65-F5344CB8AC3E}">
        <p14:creationId xmlns:p14="http://schemas.microsoft.com/office/powerpoint/2010/main" val="1657052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youtu.be/SmgiR5s0cH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SmgiR5s0cHU"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kjhp-67cKJA"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freepngimg.com/png/30257-video-icon-im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257452" y="-252399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672353" y="2425830"/>
            <a:ext cx="5423647"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404815"/>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686885"/>
            <a:ext cx="647700" cy="558800"/>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4">
            <a:hlinkClick r:id="rId2"/>
            <a:extLst>
              <a:ext uri="{FF2B5EF4-FFF2-40B4-BE49-F238E27FC236}">
                <a16:creationId xmlns:a16="http://schemas.microsoft.com/office/drawing/2014/main" id="{C24E0F49-C954-49FA-952C-71743B742037}"/>
              </a:ext>
            </a:extLst>
          </p:cNvPr>
          <p:cNvSpPr/>
          <p:nvPr/>
        </p:nvSpPr>
        <p:spPr>
          <a:xfrm>
            <a:off x="1849120" y="631935"/>
            <a:ext cx="9011550" cy="461310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412619"/>
              <a:gd name="connsiteX1" fmla="*/ 3300247 w 3300247"/>
              <a:gd name="connsiteY1" fmla="*/ 117397 h 2412619"/>
              <a:gd name="connsiteX2" fmla="*/ 3172684 w 3300247"/>
              <a:gd name="connsiteY2" fmla="*/ 2034074 h 2412619"/>
              <a:gd name="connsiteX3" fmla="*/ 580138 w 3300247"/>
              <a:gd name="connsiteY3" fmla="*/ 2067980 h 2412619"/>
              <a:gd name="connsiteX4" fmla="*/ 461787 w 3300247"/>
              <a:gd name="connsiteY4" fmla="*/ 2412619 h 2412619"/>
              <a:gd name="connsiteX5" fmla="*/ 379247 w 3300247"/>
              <a:gd name="connsiteY5" fmla="*/ 2069866 h 2412619"/>
              <a:gd name="connsiteX6" fmla="*/ 155693 w 3300247"/>
              <a:gd name="connsiteY6" fmla="*/ 2069866 h 2412619"/>
              <a:gd name="connsiteX7" fmla="*/ 0 w 3300247"/>
              <a:gd name="connsiteY7" fmla="*/ 0 h 241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412619">
                <a:moveTo>
                  <a:pt x="0" y="0"/>
                </a:moveTo>
                <a:lnTo>
                  <a:pt x="3300247" y="117397"/>
                </a:lnTo>
                <a:lnTo>
                  <a:pt x="3172684" y="2034074"/>
                </a:lnTo>
                <a:lnTo>
                  <a:pt x="580138" y="2067980"/>
                </a:lnTo>
                <a:lnTo>
                  <a:pt x="461787" y="2412619"/>
                </a:lnTo>
                <a:lnTo>
                  <a:pt x="379247" y="2069866"/>
                </a:lnTo>
                <a:lnTo>
                  <a:pt x="155693" y="206986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Calibri" panose="020F0502020204030204"/>
                <a:ea typeface="+mn-ea"/>
                <a:cs typeface="+mn-cs"/>
              </a:rPr>
              <a:t>One of </a:t>
            </a:r>
            <a:r>
              <a:rPr kumimoji="0" lang="en-US" sz="7200" b="1" i="0" u="none" strike="noStrike" kern="1200" cap="none" spc="0" normalizeH="0" baseline="0" noProof="0" dirty="0" err="1">
                <a:ln>
                  <a:noFill/>
                </a:ln>
                <a:solidFill>
                  <a:schemeClr val="tx1"/>
                </a:solidFill>
                <a:effectLst/>
                <a:uLnTx/>
                <a:uFillTx/>
                <a:latin typeface="Calibri" panose="020F0502020204030204"/>
                <a:ea typeface="+mn-ea"/>
                <a:cs typeface="+mn-cs"/>
              </a:rPr>
              <a:t>ou</a:t>
            </a:r>
            <a:r>
              <a:rPr lang="en-US" sz="7200" b="1" dirty="0">
                <a:solidFill>
                  <a:schemeClr val="tx1"/>
                </a:solidFill>
                <a:latin typeface="Calibri" panose="020F0502020204030204"/>
              </a:rPr>
              <a:t>r core values is kindness.</a:t>
            </a:r>
            <a:r>
              <a:rPr kumimoji="0" lang="en-US" sz="7200" b="1" i="0" u="none" strike="noStrike" kern="1200" cap="none" spc="0" normalizeH="0" baseline="0" noProof="0" dirty="0">
                <a:ln>
                  <a:noFill/>
                </a:ln>
                <a:solidFill>
                  <a:schemeClr val="tx1"/>
                </a:solidFill>
                <a:effectLst/>
                <a:uLnTx/>
                <a:uFillTx/>
                <a:latin typeface="Calibri" panose="020F0502020204030204"/>
                <a:ea typeface="+mn-ea"/>
                <a:cs typeface="+mn-cs"/>
              </a:rPr>
              <a:t> Is our school a kind school?</a:t>
            </a:r>
          </a:p>
        </p:txBody>
      </p:sp>
      <p:sp>
        <p:nvSpPr>
          <p:cNvPr id="3" name="TextBox 2">
            <a:extLst>
              <a:ext uri="{FF2B5EF4-FFF2-40B4-BE49-F238E27FC236}">
                <a16:creationId xmlns:a16="http://schemas.microsoft.com/office/drawing/2014/main" id="{4B82AD6E-E83C-46D8-835D-281F855922CC}"/>
              </a:ext>
            </a:extLst>
          </p:cNvPr>
          <p:cNvSpPr txBox="1"/>
          <p:nvPr/>
        </p:nvSpPr>
        <p:spPr>
          <a:xfrm>
            <a:off x="885956" y="-386673"/>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00FCF0"/>
                </a:solidFill>
                <a:effectLst/>
                <a:uLnTx/>
                <a:uFillTx/>
                <a:latin typeface="Calibri" panose="020F0502020204030204"/>
                <a:ea typeface="+mn-ea"/>
                <a:cs typeface="Arial" panose="020B0604020202020204" pitchFamily="34" charset="0"/>
              </a:rPr>
              <a:t>“</a:t>
            </a:r>
          </a:p>
        </p:txBody>
      </p:sp>
      <p:sp>
        <p:nvSpPr>
          <p:cNvPr id="4" name="TextBox 3">
            <a:extLst>
              <a:ext uri="{FF2B5EF4-FFF2-40B4-BE49-F238E27FC236}">
                <a16:creationId xmlns:a16="http://schemas.microsoft.com/office/drawing/2014/main" id="{B62056DB-83DC-44E1-8A2D-7A94DC15690D}"/>
              </a:ext>
            </a:extLst>
          </p:cNvPr>
          <p:cNvSpPr txBox="1"/>
          <p:nvPr/>
        </p:nvSpPr>
        <p:spPr>
          <a:xfrm rot="10800000">
            <a:off x="9657713" y="2308280"/>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00FCF0"/>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185443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9008EA4-A8AC-49A6-8F3D-512EE6501197}"/>
              </a:ext>
            </a:extLst>
          </p:cNvPr>
          <p:cNvPicPr>
            <a:picLocks noChangeAspect="1"/>
          </p:cNvPicPr>
          <p:nvPr/>
        </p:nvPicPr>
        <p:blipFill>
          <a:blip r:embed="rId2"/>
          <a:stretch>
            <a:fillRect/>
          </a:stretch>
        </p:blipFill>
        <p:spPr>
          <a:xfrm>
            <a:off x="0" y="5797783"/>
            <a:ext cx="3151569" cy="1062000"/>
          </a:xfrm>
          <a:prstGeom prst="rect">
            <a:avLst/>
          </a:prstGeom>
        </p:spPr>
      </p:pic>
      <p:sp>
        <p:nvSpPr>
          <p:cNvPr id="3" name="TextBox 2">
            <a:extLst>
              <a:ext uri="{FF2B5EF4-FFF2-40B4-BE49-F238E27FC236}">
                <a16:creationId xmlns:a16="http://schemas.microsoft.com/office/drawing/2014/main" id="{7216D185-958D-4BB8-A5B6-0FB9C63DE1F4}"/>
              </a:ext>
            </a:extLst>
          </p:cNvPr>
          <p:cNvSpPr txBox="1"/>
          <p:nvPr/>
        </p:nvSpPr>
        <p:spPr>
          <a:xfrm>
            <a:off x="2433711" y="193376"/>
            <a:ext cx="6259730"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Kind acts that I have seen in the last week</a:t>
            </a:r>
          </a:p>
        </p:txBody>
      </p:sp>
      <p:sp>
        <p:nvSpPr>
          <p:cNvPr id="12" name="TextBox 11">
            <a:extLst>
              <a:ext uri="{FF2B5EF4-FFF2-40B4-BE49-F238E27FC236}">
                <a16:creationId xmlns:a16="http://schemas.microsoft.com/office/drawing/2014/main" id="{A6B1BCEA-C169-4E1C-8BFF-B9A2C1E15330}"/>
              </a:ext>
            </a:extLst>
          </p:cNvPr>
          <p:cNvSpPr txBox="1"/>
          <p:nvPr/>
        </p:nvSpPr>
        <p:spPr>
          <a:xfrm>
            <a:off x="2497014" y="3224812"/>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helping each other.</a:t>
            </a:r>
          </a:p>
        </p:txBody>
      </p:sp>
      <p:sp>
        <p:nvSpPr>
          <p:cNvPr id="14" name="TextBox 13">
            <a:extLst>
              <a:ext uri="{FF2B5EF4-FFF2-40B4-BE49-F238E27FC236}">
                <a16:creationId xmlns:a16="http://schemas.microsoft.com/office/drawing/2014/main" id="{92FE53E0-A1E6-42D8-B5BD-4EE9E69C14B5}"/>
              </a:ext>
            </a:extLst>
          </p:cNvPr>
          <p:cNvSpPr txBox="1"/>
          <p:nvPr/>
        </p:nvSpPr>
        <p:spPr>
          <a:xfrm>
            <a:off x="486768" y="2570863"/>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holding a door for a teacher.</a:t>
            </a:r>
          </a:p>
        </p:txBody>
      </p:sp>
      <p:sp>
        <p:nvSpPr>
          <p:cNvPr id="15" name="TextBox 14">
            <a:extLst>
              <a:ext uri="{FF2B5EF4-FFF2-40B4-BE49-F238E27FC236}">
                <a16:creationId xmlns:a16="http://schemas.microsoft.com/office/drawing/2014/main" id="{4C212B96-2D3C-46DA-868E-B2E0583C8B17}"/>
              </a:ext>
            </a:extLst>
          </p:cNvPr>
          <p:cNvSpPr txBox="1"/>
          <p:nvPr/>
        </p:nvSpPr>
        <p:spPr>
          <a:xfrm>
            <a:off x="10393185" y="5361737"/>
            <a:ext cx="1671305" cy="646331"/>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sharing.</a:t>
            </a:r>
          </a:p>
        </p:txBody>
      </p:sp>
      <p:sp>
        <p:nvSpPr>
          <p:cNvPr id="16" name="TextBox 15">
            <a:extLst>
              <a:ext uri="{FF2B5EF4-FFF2-40B4-BE49-F238E27FC236}">
                <a16:creationId xmlns:a16="http://schemas.microsoft.com/office/drawing/2014/main" id="{957E43D9-C4B4-445B-B6F1-3BB9445C93BB}"/>
              </a:ext>
            </a:extLst>
          </p:cNvPr>
          <p:cNvSpPr txBox="1"/>
          <p:nvPr/>
        </p:nvSpPr>
        <p:spPr>
          <a:xfrm>
            <a:off x="2520025" y="801817"/>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asking how my day was.</a:t>
            </a:r>
          </a:p>
        </p:txBody>
      </p:sp>
      <p:sp>
        <p:nvSpPr>
          <p:cNvPr id="17" name="TextBox 16">
            <a:extLst>
              <a:ext uri="{FF2B5EF4-FFF2-40B4-BE49-F238E27FC236}">
                <a16:creationId xmlns:a16="http://schemas.microsoft.com/office/drawing/2014/main" id="{6C6C8749-BC45-42AC-BFA6-C236FBA512F4}"/>
              </a:ext>
            </a:extLst>
          </p:cNvPr>
          <p:cNvSpPr txBox="1"/>
          <p:nvPr/>
        </p:nvSpPr>
        <p:spPr>
          <a:xfrm>
            <a:off x="2520025" y="1885640"/>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picking up litter that wasn’t theirs.</a:t>
            </a:r>
          </a:p>
        </p:txBody>
      </p:sp>
      <p:sp>
        <p:nvSpPr>
          <p:cNvPr id="18" name="TextBox 17">
            <a:extLst>
              <a:ext uri="{FF2B5EF4-FFF2-40B4-BE49-F238E27FC236}">
                <a16:creationId xmlns:a16="http://schemas.microsoft.com/office/drawing/2014/main" id="{35174B35-182D-490B-80BE-5213C9219769}"/>
              </a:ext>
            </a:extLst>
          </p:cNvPr>
          <p:cNvSpPr txBox="1"/>
          <p:nvPr/>
        </p:nvSpPr>
        <p:spPr>
          <a:xfrm>
            <a:off x="4553282" y="881569"/>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carrying something for a teacher.</a:t>
            </a:r>
          </a:p>
        </p:txBody>
      </p:sp>
      <p:sp>
        <p:nvSpPr>
          <p:cNvPr id="19" name="TextBox 18">
            <a:extLst>
              <a:ext uri="{FF2B5EF4-FFF2-40B4-BE49-F238E27FC236}">
                <a16:creationId xmlns:a16="http://schemas.microsoft.com/office/drawing/2014/main" id="{7FABA017-2F84-443E-870E-76628C6BD660}"/>
              </a:ext>
            </a:extLst>
          </p:cNvPr>
          <p:cNvSpPr txBox="1"/>
          <p:nvPr/>
        </p:nvSpPr>
        <p:spPr>
          <a:xfrm>
            <a:off x="4538523" y="2520267"/>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looking after someone who was upset. </a:t>
            </a:r>
          </a:p>
        </p:txBody>
      </p:sp>
      <p:sp>
        <p:nvSpPr>
          <p:cNvPr id="22" name="TextBox 21">
            <a:extLst>
              <a:ext uri="{FF2B5EF4-FFF2-40B4-BE49-F238E27FC236}">
                <a16:creationId xmlns:a16="http://schemas.microsoft.com/office/drawing/2014/main" id="{DED4D55E-E106-4B59-B1B2-B3CDFF99D652}"/>
              </a:ext>
            </a:extLst>
          </p:cNvPr>
          <p:cNvSpPr txBox="1"/>
          <p:nvPr/>
        </p:nvSpPr>
        <p:spPr>
          <a:xfrm>
            <a:off x="2497013" y="4341337"/>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Staff helping a student who was upset.</a:t>
            </a:r>
          </a:p>
        </p:txBody>
      </p:sp>
      <p:sp>
        <p:nvSpPr>
          <p:cNvPr id="23" name="TextBox 22">
            <a:extLst>
              <a:ext uri="{FF2B5EF4-FFF2-40B4-BE49-F238E27FC236}">
                <a16:creationId xmlns:a16="http://schemas.microsoft.com/office/drawing/2014/main" id="{94019F97-109B-4FF4-9EB7-F85E53A87E9C}"/>
              </a:ext>
            </a:extLst>
          </p:cNvPr>
          <p:cNvSpPr txBox="1"/>
          <p:nvPr/>
        </p:nvSpPr>
        <p:spPr>
          <a:xfrm>
            <a:off x="8496969" y="922397"/>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offering to put books away after lesson.</a:t>
            </a:r>
          </a:p>
        </p:txBody>
      </p:sp>
      <p:sp>
        <p:nvSpPr>
          <p:cNvPr id="24" name="TextBox 23">
            <a:extLst>
              <a:ext uri="{FF2B5EF4-FFF2-40B4-BE49-F238E27FC236}">
                <a16:creationId xmlns:a16="http://schemas.microsoft.com/office/drawing/2014/main" id="{33B8AB76-8A60-4921-BDE1-039B4D6B1A14}"/>
              </a:ext>
            </a:extLst>
          </p:cNvPr>
          <p:cNvSpPr txBox="1"/>
          <p:nvPr/>
        </p:nvSpPr>
        <p:spPr>
          <a:xfrm>
            <a:off x="6600755" y="2732443"/>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offering to give books out at the start of lesson.</a:t>
            </a:r>
          </a:p>
        </p:txBody>
      </p:sp>
      <p:sp>
        <p:nvSpPr>
          <p:cNvPr id="25" name="TextBox 24">
            <a:extLst>
              <a:ext uri="{FF2B5EF4-FFF2-40B4-BE49-F238E27FC236}">
                <a16:creationId xmlns:a16="http://schemas.microsoft.com/office/drawing/2014/main" id="{7014A8AF-F239-4DFC-91E6-906EFD8CD8C6}"/>
              </a:ext>
            </a:extLst>
          </p:cNvPr>
          <p:cNvSpPr txBox="1"/>
          <p:nvPr/>
        </p:nvSpPr>
        <p:spPr>
          <a:xfrm>
            <a:off x="10422894" y="3648840"/>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Students helping someone who is learning English.</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7FB57DE-47AD-47D9-9A74-A7C602CD24F5}"/>
              </a:ext>
            </a:extLst>
          </p:cNvPr>
          <p:cNvSpPr txBox="1"/>
          <p:nvPr/>
        </p:nvSpPr>
        <p:spPr>
          <a:xfrm>
            <a:off x="10422895" y="1674674"/>
            <a:ext cx="1671305"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helping someone on crutches by carrying their bag for them.</a:t>
            </a:r>
          </a:p>
        </p:txBody>
      </p:sp>
      <p:sp>
        <p:nvSpPr>
          <p:cNvPr id="27" name="TextBox 26">
            <a:extLst>
              <a:ext uri="{FF2B5EF4-FFF2-40B4-BE49-F238E27FC236}">
                <a16:creationId xmlns:a16="http://schemas.microsoft.com/office/drawing/2014/main" id="{AC12AD24-1361-406B-838C-A82C03487770}"/>
              </a:ext>
            </a:extLst>
          </p:cNvPr>
          <p:cNvSpPr txBox="1"/>
          <p:nvPr/>
        </p:nvSpPr>
        <p:spPr>
          <a:xfrm>
            <a:off x="482847" y="3639367"/>
            <a:ext cx="1671305"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lending a piece of equipment to someone who doesn’t have it.</a:t>
            </a:r>
          </a:p>
        </p:txBody>
      </p:sp>
      <p:sp>
        <p:nvSpPr>
          <p:cNvPr id="29" name="TextBox 28">
            <a:extLst>
              <a:ext uri="{FF2B5EF4-FFF2-40B4-BE49-F238E27FC236}">
                <a16:creationId xmlns:a16="http://schemas.microsoft.com/office/drawing/2014/main" id="{349F8032-F97E-4929-938E-833EFA559530}"/>
              </a:ext>
            </a:extLst>
          </p:cNvPr>
          <p:cNvSpPr txBox="1"/>
          <p:nvPr/>
        </p:nvSpPr>
        <p:spPr>
          <a:xfrm>
            <a:off x="10422895" y="558403"/>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handing in lost property.</a:t>
            </a:r>
          </a:p>
        </p:txBody>
      </p:sp>
      <p:sp>
        <p:nvSpPr>
          <p:cNvPr id="5" name="Rectangle 4">
            <a:extLst>
              <a:ext uri="{FF2B5EF4-FFF2-40B4-BE49-F238E27FC236}">
                <a16:creationId xmlns:a16="http://schemas.microsoft.com/office/drawing/2014/main" id="{5E3A24AD-3F37-40D4-A275-C2F01D069395}"/>
              </a:ext>
            </a:extLst>
          </p:cNvPr>
          <p:cNvSpPr/>
          <p:nvPr/>
        </p:nvSpPr>
        <p:spPr>
          <a:xfrm>
            <a:off x="0" y="5913326"/>
            <a:ext cx="5501390" cy="923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They might not seem like much but these small acts of kindness can make such a different to your day.</a:t>
            </a:r>
          </a:p>
        </p:txBody>
      </p:sp>
      <p:sp>
        <p:nvSpPr>
          <p:cNvPr id="21" name="TextBox 20">
            <a:extLst>
              <a:ext uri="{FF2B5EF4-FFF2-40B4-BE49-F238E27FC236}">
                <a16:creationId xmlns:a16="http://schemas.microsoft.com/office/drawing/2014/main" id="{F9539F3D-1EE4-45CA-AC3F-0EE6A4E91379}"/>
              </a:ext>
            </a:extLst>
          </p:cNvPr>
          <p:cNvSpPr txBox="1"/>
          <p:nvPr/>
        </p:nvSpPr>
        <p:spPr>
          <a:xfrm>
            <a:off x="4553281" y="4044926"/>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a:t>
            </a:r>
            <a:r>
              <a:rPr lang="en-GB" b="1" dirty="0">
                <a:solidFill>
                  <a:prstClr val="black"/>
                </a:solidFill>
                <a:latin typeface="Calibri" panose="020F0502020204030204"/>
              </a:rPr>
              <a:t>looking after someone who is new to school</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 name="TextBox 29">
            <a:extLst>
              <a:ext uri="{FF2B5EF4-FFF2-40B4-BE49-F238E27FC236}">
                <a16:creationId xmlns:a16="http://schemas.microsoft.com/office/drawing/2014/main" id="{7DF77E64-D01D-4B21-B0DF-4E87111A899B}"/>
              </a:ext>
            </a:extLst>
          </p:cNvPr>
          <p:cNvSpPr txBox="1"/>
          <p:nvPr/>
        </p:nvSpPr>
        <p:spPr>
          <a:xfrm>
            <a:off x="6609550" y="4398951"/>
            <a:ext cx="1671305"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Students helping someone who speaks their home language.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C632EE6F-397F-4016-BDC8-6D90E7C950BB}"/>
              </a:ext>
            </a:extLst>
          </p:cNvPr>
          <p:cNvSpPr txBox="1"/>
          <p:nvPr/>
        </p:nvSpPr>
        <p:spPr>
          <a:xfrm>
            <a:off x="499241" y="591691"/>
            <a:ext cx="1671305"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saying thank you when I have done something to help them.</a:t>
            </a:r>
          </a:p>
        </p:txBody>
      </p:sp>
      <p:sp>
        <p:nvSpPr>
          <p:cNvPr id="32" name="TextBox 31">
            <a:extLst>
              <a:ext uri="{FF2B5EF4-FFF2-40B4-BE49-F238E27FC236}">
                <a16:creationId xmlns:a16="http://schemas.microsoft.com/office/drawing/2014/main" id="{45165003-4558-4578-B9A3-719E5BA7F121}"/>
              </a:ext>
            </a:extLst>
          </p:cNvPr>
          <p:cNvSpPr txBox="1"/>
          <p:nvPr/>
        </p:nvSpPr>
        <p:spPr>
          <a:xfrm>
            <a:off x="6609550" y="840548"/>
            <a:ext cx="1671305"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volunteering for community projects (litter picking or food bank)</a:t>
            </a:r>
          </a:p>
        </p:txBody>
      </p:sp>
      <p:sp>
        <p:nvSpPr>
          <p:cNvPr id="33" name="TextBox 32">
            <a:extLst>
              <a:ext uri="{FF2B5EF4-FFF2-40B4-BE49-F238E27FC236}">
                <a16:creationId xmlns:a16="http://schemas.microsoft.com/office/drawing/2014/main" id="{39D9B6B6-A848-4248-B85C-0B045211083C}"/>
              </a:ext>
            </a:extLst>
          </p:cNvPr>
          <p:cNvSpPr txBox="1"/>
          <p:nvPr/>
        </p:nvSpPr>
        <p:spPr>
          <a:xfrm>
            <a:off x="8496968" y="2293864"/>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stepping in </a:t>
            </a:r>
            <a:r>
              <a:rPr lang="en-GB" b="1" dirty="0">
                <a:solidFill>
                  <a:prstClr val="black"/>
                </a:solidFill>
                <a:latin typeface="Calibri" panose="020F0502020204030204"/>
              </a:rPr>
              <a:t>to prevent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 bullying incident.</a:t>
            </a:r>
          </a:p>
        </p:txBody>
      </p:sp>
      <p:sp>
        <p:nvSpPr>
          <p:cNvPr id="34" name="TextBox 33">
            <a:extLst>
              <a:ext uri="{FF2B5EF4-FFF2-40B4-BE49-F238E27FC236}">
                <a16:creationId xmlns:a16="http://schemas.microsoft.com/office/drawing/2014/main" id="{D91C487B-AE57-4AA9-9376-7BD57B25600C}"/>
              </a:ext>
            </a:extLst>
          </p:cNvPr>
          <p:cNvSpPr txBox="1"/>
          <p:nvPr/>
        </p:nvSpPr>
        <p:spPr>
          <a:xfrm>
            <a:off x="8501367" y="3916365"/>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reporting when they are worried about a friend.</a:t>
            </a:r>
          </a:p>
        </p:txBody>
      </p:sp>
      <p:sp>
        <p:nvSpPr>
          <p:cNvPr id="35" name="TextBox 34">
            <a:extLst>
              <a:ext uri="{FF2B5EF4-FFF2-40B4-BE49-F238E27FC236}">
                <a16:creationId xmlns:a16="http://schemas.microsoft.com/office/drawing/2014/main" id="{1696CA12-CB05-4319-8333-1CF1EBE6A391}"/>
              </a:ext>
            </a:extLst>
          </p:cNvPr>
          <p:cNvSpPr txBox="1"/>
          <p:nvPr/>
        </p:nvSpPr>
        <p:spPr>
          <a:xfrm>
            <a:off x="8496967" y="5564831"/>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giving up their own time to help someone.</a:t>
            </a:r>
          </a:p>
        </p:txBody>
      </p:sp>
    </p:spTree>
    <p:extLst>
      <p:ext uri="{BB962C8B-B14F-4D97-AF65-F5344CB8AC3E}">
        <p14:creationId xmlns:p14="http://schemas.microsoft.com/office/powerpoint/2010/main" val="17648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9008EA4-A8AC-49A6-8F3D-512EE6501197}"/>
              </a:ext>
            </a:extLst>
          </p:cNvPr>
          <p:cNvPicPr>
            <a:picLocks noChangeAspect="1"/>
          </p:cNvPicPr>
          <p:nvPr/>
        </p:nvPicPr>
        <p:blipFill>
          <a:blip r:embed="rId2"/>
          <a:stretch>
            <a:fillRect/>
          </a:stretch>
        </p:blipFill>
        <p:spPr>
          <a:xfrm>
            <a:off x="0" y="5797783"/>
            <a:ext cx="3151569" cy="1062000"/>
          </a:xfrm>
          <a:prstGeom prst="rect">
            <a:avLst/>
          </a:prstGeom>
        </p:spPr>
      </p:pic>
      <p:sp>
        <p:nvSpPr>
          <p:cNvPr id="3" name="TextBox 2">
            <a:extLst>
              <a:ext uri="{FF2B5EF4-FFF2-40B4-BE49-F238E27FC236}">
                <a16:creationId xmlns:a16="http://schemas.microsoft.com/office/drawing/2014/main" id="{7216D185-958D-4BB8-A5B6-0FB9C63DE1F4}"/>
              </a:ext>
            </a:extLst>
          </p:cNvPr>
          <p:cNvSpPr txBox="1"/>
          <p:nvPr/>
        </p:nvSpPr>
        <p:spPr>
          <a:xfrm>
            <a:off x="2152357" y="193376"/>
            <a:ext cx="6541084"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Not so kind acts that I have seen in the last week</a:t>
            </a:r>
          </a:p>
        </p:txBody>
      </p:sp>
      <p:sp>
        <p:nvSpPr>
          <p:cNvPr id="12" name="TextBox 11">
            <a:extLst>
              <a:ext uri="{FF2B5EF4-FFF2-40B4-BE49-F238E27FC236}">
                <a16:creationId xmlns:a16="http://schemas.microsoft.com/office/drawing/2014/main" id="{A6B1BCEA-C169-4E1C-8BFF-B9A2C1E15330}"/>
              </a:ext>
            </a:extLst>
          </p:cNvPr>
          <p:cNvSpPr txBox="1"/>
          <p:nvPr/>
        </p:nvSpPr>
        <p:spPr>
          <a:xfrm>
            <a:off x="184369" y="249622"/>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swearing at other students.</a:t>
            </a:r>
          </a:p>
        </p:txBody>
      </p:sp>
      <p:sp>
        <p:nvSpPr>
          <p:cNvPr id="14" name="TextBox 13">
            <a:extLst>
              <a:ext uri="{FF2B5EF4-FFF2-40B4-BE49-F238E27FC236}">
                <a16:creationId xmlns:a16="http://schemas.microsoft.com/office/drawing/2014/main" id="{92FE53E0-A1E6-42D8-B5BD-4EE9E69C14B5}"/>
              </a:ext>
            </a:extLst>
          </p:cNvPr>
          <p:cNvSpPr txBox="1"/>
          <p:nvPr/>
        </p:nvSpPr>
        <p:spPr>
          <a:xfrm>
            <a:off x="184369" y="1346956"/>
            <a:ext cx="1671305" cy="646331"/>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throwing litter.</a:t>
            </a:r>
          </a:p>
        </p:txBody>
      </p:sp>
      <p:sp>
        <p:nvSpPr>
          <p:cNvPr id="15" name="TextBox 14">
            <a:extLst>
              <a:ext uri="{FF2B5EF4-FFF2-40B4-BE49-F238E27FC236}">
                <a16:creationId xmlns:a16="http://schemas.microsoft.com/office/drawing/2014/main" id="{4C212B96-2D3C-46DA-868E-B2E0583C8B17}"/>
              </a:ext>
            </a:extLst>
          </p:cNvPr>
          <p:cNvSpPr txBox="1"/>
          <p:nvPr/>
        </p:nvSpPr>
        <p:spPr>
          <a:xfrm>
            <a:off x="184369" y="2108462"/>
            <a:ext cx="1671305"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leaving a mess behind them in the canteen / Paragon.</a:t>
            </a:r>
          </a:p>
        </p:txBody>
      </p:sp>
      <p:sp>
        <p:nvSpPr>
          <p:cNvPr id="16" name="TextBox 15">
            <a:extLst>
              <a:ext uri="{FF2B5EF4-FFF2-40B4-BE49-F238E27FC236}">
                <a16:creationId xmlns:a16="http://schemas.microsoft.com/office/drawing/2014/main" id="{957E43D9-C4B4-445B-B6F1-3BB9445C93BB}"/>
              </a:ext>
            </a:extLst>
          </p:cNvPr>
          <p:cNvSpPr txBox="1"/>
          <p:nvPr/>
        </p:nvSpPr>
        <p:spPr>
          <a:xfrm>
            <a:off x="2551738" y="950000"/>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swearing at staff.</a:t>
            </a:r>
          </a:p>
        </p:txBody>
      </p:sp>
      <p:sp>
        <p:nvSpPr>
          <p:cNvPr id="17" name="TextBox 16">
            <a:extLst>
              <a:ext uri="{FF2B5EF4-FFF2-40B4-BE49-F238E27FC236}">
                <a16:creationId xmlns:a16="http://schemas.microsoft.com/office/drawing/2014/main" id="{6C6C8749-BC45-42AC-BFA6-C236FBA512F4}"/>
              </a:ext>
            </a:extLst>
          </p:cNvPr>
          <p:cNvSpPr txBox="1"/>
          <p:nvPr/>
        </p:nvSpPr>
        <p:spPr>
          <a:xfrm>
            <a:off x="2487141" y="4761645"/>
            <a:ext cx="1854837"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causing damage to the toilets.</a:t>
            </a:r>
          </a:p>
        </p:txBody>
      </p:sp>
      <p:sp>
        <p:nvSpPr>
          <p:cNvPr id="18" name="TextBox 17">
            <a:extLst>
              <a:ext uri="{FF2B5EF4-FFF2-40B4-BE49-F238E27FC236}">
                <a16:creationId xmlns:a16="http://schemas.microsoft.com/office/drawing/2014/main" id="{35174B35-182D-490B-80BE-5213C9219769}"/>
              </a:ext>
            </a:extLst>
          </p:cNvPr>
          <p:cNvSpPr txBox="1"/>
          <p:nvPr/>
        </p:nvSpPr>
        <p:spPr>
          <a:xfrm>
            <a:off x="4816409" y="956781"/>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behaving rudely in local shops.</a:t>
            </a:r>
          </a:p>
        </p:txBody>
      </p:sp>
      <p:sp>
        <p:nvSpPr>
          <p:cNvPr id="19" name="TextBox 18">
            <a:extLst>
              <a:ext uri="{FF2B5EF4-FFF2-40B4-BE49-F238E27FC236}">
                <a16:creationId xmlns:a16="http://schemas.microsoft.com/office/drawing/2014/main" id="{7FABA017-2F84-443E-870E-76628C6BD660}"/>
              </a:ext>
            </a:extLst>
          </p:cNvPr>
          <p:cNvSpPr txBox="1"/>
          <p:nvPr/>
        </p:nvSpPr>
        <p:spPr>
          <a:xfrm>
            <a:off x="4802282" y="2345149"/>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sending nasty messages on social media.</a:t>
            </a:r>
          </a:p>
        </p:txBody>
      </p:sp>
      <p:sp>
        <p:nvSpPr>
          <p:cNvPr id="22" name="TextBox 21">
            <a:extLst>
              <a:ext uri="{FF2B5EF4-FFF2-40B4-BE49-F238E27FC236}">
                <a16:creationId xmlns:a16="http://schemas.microsoft.com/office/drawing/2014/main" id="{DED4D55E-E106-4B59-B1B2-B3CDFF99D652}"/>
              </a:ext>
            </a:extLst>
          </p:cNvPr>
          <p:cNvSpPr txBox="1"/>
          <p:nvPr/>
        </p:nvSpPr>
        <p:spPr>
          <a:xfrm>
            <a:off x="4802281" y="3697045"/>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barging onto the bus with no regard others.</a:t>
            </a:r>
          </a:p>
        </p:txBody>
      </p:sp>
      <p:sp>
        <p:nvSpPr>
          <p:cNvPr id="24" name="TextBox 23">
            <a:extLst>
              <a:ext uri="{FF2B5EF4-FFF2-40B4-BE49-F238E27FC236}">
                <a16:creationId xmlns:a16="http://schemas.microsoft.com/office/drawing/2014/main" id="{33B8AB76-8A60-4921-BDE1-039B4D6B1A14}"/>
              </a:ext>
            </a:extLst>
          </p:cNvPr>
          <p:cNvSpPr txBox="1"/>
          <p:nvPr/>
        </p:nvSpPr>
        <p:spPr>
          <a:xfrm>
            <a:off x="7022133" y="2186105"/>
            <a:ext cx="1671305"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graffitiing on walls.</a:t>
            </a:r>
          </a:p>
        </p:txBody>
      </p:sp>
      <p:sp>
        <p:nvSpPr>
          <p:cNvPr id="25" name="TextBox 24">
            <a:extLst>
              <a:ext uri="{FF2B5EF4-FFF2-40B4-BE49-F238E27FC236}">
                <a16:creationId xmlns:a16="http://schemas.microsoft.com/office/drawing/2014/main" id="{7014A8AF-F239-4DFC-91E6-906EFD8CD8C6}"/>
              </a:ext>
            </a:extLst>
          </p:cNvPr>
          <p:cNvSpPr txBox="1"/>
          <p:nvPr/>
        </p:nvSpPr>
        <p:spPr>
          <a:xfrm>
            <a:off x="9466713" y="1873330"/>
            <a:ext cx="2131238"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using discriminatory language towards others.</a:t>
            </a:r>
          </a:p>
        </p:txBody>
      </p:sp>
      <p:sp>
        <p:nvSpPr>
          <p:cNvPr id="26" name="TextBox 25">
            <a:extLst>
              <a:ext uri="{FF2B5EF4-FFF2-40B4-BE49-F238E27FC236}">
                <a16:creationId xmlns:a16="http://schemas.microsoft.com/office/drawing/2014/main" id="{17FB57DE-47AD-47D9-9A74-A7C602CD24F5}"/>
              </a:ext>
            </a:extLst>
          </p:cNvPr>
          <p:cNvSpPr txBox="1"/>
          <p:nvPr/>
        </p:nvSpPr>
        <p:spPr>
          <a:xfrm>
            <a:off x="7022133" y="4598821"/>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not clearing up their own rubbish. </a:t>
            </a:r>
          </a:p>
        </p:txBody>
      </p:sp>
      <p:sp>
        <p:nvSpPr>
          <p:cNvPr id="27" name="TextBox 26">
            <a:extLst>
              <a:ext uri="{FF2B5EF4-FFF2-40B4-BE49-F238E27FC236}">
                <a16:creationId xmlns:a16="http://schemas.microsoft.com/office/drawing/2014/main" id="{AC12AD24-1361-406B-838C-A82C03487770}"/>
              </a:ext>
            </a:extLst>
          </p:cNvPr>
          <p:cNvSpPr txBox="1"/>
          <p:nvPr/>
        </p:nvSpPr>
        <p:spPr>
          <a:xfrm>
            <a:off x="4802282" y="5074556"/>
            <a:ext cx="1671305" cy="646331"/>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throwing food.</a:t>
            </a:r>
          </a:p>
        </p:txBody>
      </p:sp>
      <p:sp>
        <p:nvSpPr>
          <p:cNvPr id="28" name="TextBox 27">
            <a:extLst>
              <a:ext uri="{FF2B5EF4-FFF2-40B4-BE49-F238E27FC236}">
                <a16:creationId xmlns:a16="http://schemas.microsoft.com/office/drawing/2014/main" id="{6D9D4778-7178-442C-9DD2-0501A3F0D3A5}"/>
              </a:ext>
            </a:extLst>
          </p:cNvPr>
          <p:cNvSpPr txBox="1"/>
          <p:nvPr/>
        </p:nvSpPr>
        <p:spPr>
          <a:xfrm>
            <a:off x="7022134" y="860458"/>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pushing in the queues at lunchtime.</a:t>
            </a:r>
          </a:p>
        </p:txBody>
      </p:sp>
      <p:sp>
        <p:nvSpPr>
          <p:cNvPr id="29" name="TextBox 28">
            <a:extLst>
              <a:ext uri="{FF2B5EF4-FFF2-40B4-BE49-F238E27FC236}">
                <a16:creationId xmlns:a16="http://schemas.microsoft.com/office/drawing/2014/main" id="{82E42241-C359-4CA4-B38B-4104493AA559}"/>
              </a:ext>
            </a:extLst>
          </p:cNvPr>
          <p:cNvSpPr txBox="1"/>
          <p:nvPr/>
        </p:nvSpPr>
        <p:spPr>
          <a:xfrm>
            <a:off x="7022133" y="3243193"/>
            <a:ext cx="1671305" cy="1200329"/>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bullying / isolating others.</a:t>
            </a:r>
          </a:p>
        </p:txBody>
      </p:sp>
      <p:sp>
        <p:nvSpPr>
          <p:cNvPr id="30" name="Rectangle 29">
            <a:extLst>
              <a:ext uri="{FF2B5EF4-FFF2-40B4-BE49-F238E27FC236}">
                <a16:creationId xmlns:a16="http://schemas.microsoft.com/office/drawing/2014/main" id="{078B8953-1247-41FE-9B83-61D218C065FF}"/>
              </a:ext>
            </a:extLst>
          </p:cNvPr>
          <p:cNvSpPr/>
          <p:nvPr/>
        </p:nvSpPr>
        <p:spPr>
          <a:xfrm>
            <a:off x="0" y="5913326"/>
            <a:ext cx="8292662" cy="923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They might not seem like much to you but when someone is unkind, it can have a really negative impact on how they are feeling, especially as you don’t know what the rest of someone’s day has been like. </a:t>
            </a:r>
          </a:p>
        </p:txBody>
      </p:sp>
      <p:sp>
        <p:nvSpPr>
          <p:cNvPr id="31" name="TextBox 30">
            <a:extLst>
              <a:ext uri="{FF2B5EF4-FFF2-40B4-BE49-F238E27FC236}">
                <a16:creationId xmlns:a16="http://schemas.microsoft.com/office/drawing/2014/main" id="{9B65F419-96BC-446B-9B6E-4B42A6130346}"/>
              </a:ext>
            </a:extLst>
          </p:cNvPr>
          <p:cNvSpPr txBox="1"/>
          <p:nvPr/>
        </p:nvSpPr>
        <p:spPr>
          <a:xfrm>
            <a:off x="2551738" y="2135198"/>
            <a:ext cx="1671305" cy="2308324"/>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a:t>
            </a:r>
            <a:r>
              <a:rPr lang="en-GB" b="1" dirty="0">
                <a:solidFill>
                  <a:prstClr val="black"/>
                </a:solidFill>
                <a:latin typeface="Calibri" panose="020F0502020204030204"/>
              </a:rPr>
              <a:t>making personal &amp; hurtful comments about other students and staff.</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E335ADC-FA7C-424C-9148-9DCAC714FFCC}"/>
              </a:ext>
            </a:extLst>
          </p:cNvPr>
          <p:cNvSpPr txBox="1"/>
          <p:nvPr/>
        </p:nvSpPr>
        <p:spPr>
          <a:xfrm>
            <a:off x="9466713" y="752187"/>
            <a:ext cx="2131238" cy="923330"/>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taking things that aren’t theirs.</a:t>
            </a:r>
          </a:p>
        </p:txBody>
      </p:sp>
      <p:sp>
        <p:nvSpPr>
          <p:cNvPr id="23" name="TextBox 22">
            <a:extLst>
              <a:ext uri="{FF2B5EF4-FFF2-40B4-BE49-F238E27FC236}">
                <a16:creationId xmlns:a16="http://schemas.microsoft.com/office/drawing/2014/main" id="{FB105EA7-0864-486F-A617-4B38CD6E58C2}"/>
              </a:ext>
            </a:extLst>
          </p:cNvPr>
          <p:cNvSpPr txBox="1"/>
          <p:nvPr/>
        </p:nvSpPr>
        <p:spPr>
          <a:xfrm>
            <a:off x="184369" y="3698598"/>
            <a:ext cx="1671305" cy="2031325"/>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throwing paint over the driveway and walls of a house near school.</a:t>
            </a:r>
          </a:p>
        </p:txBody>
      </p:sp>
      <p:sp>
        <p:nvSpPr>
          <p:cNvPr id="33" name="TextBox 32">
            <a:extLst>
              <a:ext uri="{FF2B5EF4-FFF2-40B4-BE49-F238E27FC236}">
                <a16:creationId xmlns:a16="http://schemas.microsoft.com/office/drawing/2014/main" id="{D7091A03-F9FE-446E-872D-CD0579EB37E5}"/>
              </a:ext>
            </a:extLst>
          </p:cNvPr>
          <p:cNvSpPr txBox="1"/>
          <p:nvPr/>
        </p:nvSpPr>
        <p:spPr>
          <a:xfrm>
            <a:off x="9451329" y="3257476"/>
            <a:ext cx="2146622" cy="1477328"/>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“deadnaming” a student who has chosen to be known by a different name.</a:t>
            </a:r>
          </a:p>
        </p:txBody>
      </p:sp>
      <p:sp>
        <p:nvSpPr>
          <p:cNvPr id="34" name="TextBox 33">
            <a:extLst>
              <a:ext uri="{FF2B5EF4-FFF2-40B4-BE49-F238E27FC236}">
                <a16:creationId xmlns:a16="http://schemas.microsoft.com/office/drawing/2014/main" id="{A7E7E387-EBE4-4962-A225-E43099C9FAE1}"/>
              </a:ext>
            </a:extLst>
          </p:cNvPr>
          <p:cNvSpPr txBox="1"/>
          <p:nvPr/>
        </p:nvSpPr>
        <p:spPr>
          <a:xfrm>
            <a:off x="9466713" y="4963666"/>
            <a:ext cx="2146622" cy="1754326"/>
          </a:xfrm>
          <a:prstGeom prst="rect">
            <a:avLst/>
          </a:prstGeom>
          <a:solidFill>
            <a:srgbClr val="00FC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deliberately antagonising someone who is autistic just to get a reaction.</a:t>
            </a:r>
          </a:p>
        </p:txBody>
      </p:sp>
    </p:spTree>
    <p:extLst>
      <p:ext uri="{BB962C8B-B14F-4D97-AF65-F5344CB8AC3E}">
        <p14:creationId xmlns:p14="http://schemas.microsoft.com/office/powerpoint/2010/main" val="372935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ular Callout 4">
            <a:hlinkClick r:id="rId2"/>
            <a:extLst>
              <a:ext uri="{FF2B5EF4-FFF2-40B4-BE49-F238E27FC236}">
                <a16:creationId xmlns:a16="http://schemas.microsoft.com/office/drawing/2014/main" id="{BFBD673F-0027-E548-9AB2-1A508F8187AE}"/>
              </a:ext>
            </a:extLst>
          </p:cNvPr>
          <p:cNvSpPr/>
          <p:nvPr/>
        </p:nvSpPr>
        <p:spPr>
          <a:xfrm>
            <a:off x="1625238" y="0"/>
            <a:ext cx="9011550" cy="559151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412619"/>
              <a:gd name="connsiteX1" fmla="*/ 3300247 w 3300247"/>
              <a:gd name="connsiteY1" fmla="*/ 117397 h 2412619"/>
              <a:gd name="connsiteX2" fmla="*/ 3172684 w 3300247"/>
              <a:gd name="connsiteY2" fmla="*/ 2034074 h 2412619"/>
              <a:gd name="connsiteX3" fmla="*/ 580138 w 3300247"/>
              <a:gd name="connsiteY3" fmla="*/ 2067980 h 2412619"/>
              <a:gd name="connsiteX4" fmla="*/ 461787 w 3300247"/>
              <a:gd name="connsiteY4" fmla="*/ 2412619 h 2412619"/>
              <a:gd name="connsiteX5" fmla="*/ 379247 w 3300247"/>
              <a:gd name="connsiteY5" fmla="*/ 2069866 h 2412619"/>
              <a:gd name="connsiteX6" fmla="*/ 155693 w 3300247"/>
              <a:gd name="connsiteY6" fmla="*/ 2069866 h 2412619"/>
              <a:gd name="connsiteX7" fmla="*/ 0 w 3300247"/>
              <a:gd name="connsiteY7" fmla="*/ 0 h 241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412619">
                <a:moveTo>
                  <a:pt x="0" y="0"/>
                </a:moveTo>
                <a:lnTo>
                  <a:pt x="3300247" y="117397"/>
                </a:lnTo>
                <a:lnTo>
                  <a:pt x="3172684" y="2034074"/>
                </a:lnTo>
                <a:lnTo>
                  <a:pt x="580138" y="2067980"/>
                </a:lnTo>
                <a:lnTo>
                  <a:pt x="461787" y="2412619"/>
                </a:lnTo>
                <a:lnTo>
                  <a:pt x="379247" y="2069866"/>
                </a:lnTo>
                <a:lnTo>
                  <a:pt x="155693" y="206986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000" b="1" i="0" u="none" strike="noStrike" kern="1200" cap="none" spc="0" normalizeH="0" baseline="0" noProof="0" dirty="0">
                <a:ln>
                  <a:noFill/>
                </a:ln>
                <a:solidFill>
                  <a:schemeClr val="tx1"/>
                </a:solidFill>
                <a:effectLst/>
                <a:uLnTx/>
                <a:uFillTx/>
                <a:latin typeface="Calibri" panose="020F0502020204030204"/>
                <a:ea typeface="+mn-ea"/>
                <a:cs typeface="+mn-cs"/>
              </a:rPr>
              <a:t>Is our school a kind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libri" panose="020F0502020204030204"/>
              </a:rPr>
              <a:t>What do you think?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libri" panose="020F0502020204030204"/>
              </a:rPr>
              <a:t>Have you done any of the things on the previous slide?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a:ea typeface="+mn-ea"/>
                <a:cs typeface="+mn-cs"/>
              </a:rPr>
              <a:t>What is your contribution towards making our school a kind place?</a:t>
            </a:r>
          </a:p>
        </p:txBody>
      </p:sp>
      <p:sp>
        <p:nvSpPr>
          <p:cNvPr id="20" name="TextBox 19">
            <a:extLst>
              <a:ext uri="{FF2B5EF4-FFF2-40B4-BE49-F238E27FC236}">
                <a16:creationId xmlns:a16="http://schemas.microsoft.com/office/drawing/2014/main" id="{7A33CE19-03FA-5E43-9E1F-ABB8D73ECAF3}"/>
              </a:ext>
            </a:extLst>
          </p:cNvPr>
          <p:cNvSpPr txBox="1"/>
          <p:nvPr/>
        </p:nvSpPr>
        <p:spPr>
          <a:xfrm>
            <a:off x="2042952" y="-206271"/>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00FCF0"/>
                </a:solidFill>
                <a:effectLst/>
                <a:uLnTx/>
                <a:uFillTx/>
                <a:latin typeface="Calibri" panose="020F0502020204030204"/>
                <a:ea typeface="+mn-ea"/>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443109" y="1963047"/>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00FCF0"/>
                </a:solidFill>
                <a:effectLst/>
                <a:uLnTx/>
                <a:uFillTx/>
                <a:latin typeface="Calibri" panose="020F0502020204030204"/>
                <a:ea typeface="+mn-ea"/>
                <a:cs typeface="Arial" panose="020B0604020202020204" pitchFamily="34" charset="0"/>
              </a:rPr>
              <a:t>“</a:t>
            </a:r>
          </a:p>
        </p:txBody>
      </p:sp>
      <p:pic>
        <p:nvPicPr>
          <p:cNvPr id="8" name="Picture 7">
            <a:extLst>
              <a:ext uri="{FF2B5EF4-FFF2-40B4-BE49-F238E27FC236}">
                <a16:creationId xmlns:a16="http://schemas.microsoft.com/office/drawing/2014/main" id="{89008EA4-A8AC-49A6-8F3D-512EE6501197}"/>
              </a:ext>
            </a:extLst>
          </p:cNvPr>
          <p:cNvPicPr>
            <a:picLocks noChangeAspect="1"/>
          </p:cNvPicPr>
          <p:nvPr/>
        </p:nvPicPr>
        <p:blipFill>
          <a:blip r:embed="rId3"/>
          <a:stretch>
            <a:fillRect/>
          </a:stretch>
        </p:blipFill>
        <p:spPr>
          <a:xfrm>
            <a:off x="-130628" y="5266783"/>
            <a:ext cx="3151569" cy="1062000"/>
          </a:xfrm>
          <a:prstGeom prst="rect">
            <a:avLst/>
          </a:prstGeom>
        </p:spPr>
      </p:pic>
    </p:spTree>
    <p:extLst>
      <p:ext uri="{BB962C8B-B14F-4D97-AF65-F5344CB8AC3E}">
        <p14:creationId xmlns:p14="http://schemas.microsoft.com/office/powerpoint/2010/main" val="205557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E2E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et vaccinated against COVID-19 to keep yourself and others safe – Student  News">
            <a:extLst>
              <a:ext uri="{FF2B5EF4-FFF2-40B4-BE49-F238E27FC236}">
                <a16:creationId xmlns:a16="http://schemas.microsoft.com/office/drawing/2014/main" id="{B758E6D6-4DE5-4E39-BD09-A22FC69F3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 r="2043"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02BAA7-4128-4029-8954-126A6753EDB7}"/>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FFFFFF"/>
                </a:solidFill>
              </a:rPr>
              <a:t>If everyone acts with kindness, we could make a real difference together:</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marL="342900" indent="-228600">
              <a:lnSpc>
                <a:spcPct val="90000"/>
              </a:lnSpc>
              <a:spcAft>
                <a:spcPts val="600"/>
              </a:spcAft>
              <a:buFont typeface="Arial" panose="020B0604020202020204" pitchFamily="34" charset="0"/>
              <a:buChar char="•"/>
            </a:pPr>
            <a:r>
              <a:rPr lang="en-US" sz="2000" dirty="0">
                <a:solidFill>
                  <a:srgbClr val="FFFFFF"/>
                </a:solidFill>
              </a:rPr>
              <a:t>Think before you speak.</a:t>
            </a:r>
          </a:p>
          <a:p>
            <a:pPr marL="342900" indent="-228600">
              <a:lnSpc>
                <a:spcPct val="90000"/>
              </a:lnSpc>
              <a:spcAft>
                <a:spcPts val="600"/>
              </a:spcAft>
              <a:buFont typeface="Arial" panose="020B0604020202020204" pitchFamily="34" charset="0"/>
              <a:buChar char="•"/>
            </a:pPr>
            <a:r>
              <a:rPr lang="en-US" sz="2000" dirty="0">
                <a:solidFill>
                  <a:srgbClr val="FFFFFF"/>
                </a:solidFill>
              </a:rPr>
              <a:t>Be considerate and respectful to people.</a:t>
            </a:r>
          </a:p>
          <a:p>
            <a:pPr marL="342900" indent="-228600">
              <a:lnSpc>
                <a:spcPct val="90000"/>
              </a:lnSpc>
              <a:spcAft>
                <a:spcPts val="600"/>
              </a:spcAft>
              <a:buFont typeface="Arial" panose="020B0604020202020204" pitchFamily="34" charset="0"/>
              <a:buChar char="•"/>
            </a:pPr>
            <a:r>
              <a:rPr lang="en-US" sz="2000" dirty="0">
                <a:solidFill>
                  <a:srgbClr val="FFFFFF"/>
                </a:solidFill>
              </a:rPr>
              <a:t>Talk to each nicely. Ask rather than demand. </a:t>
            </a:r>
          </a:p>
          <a:p>
            <a:pPr marL="342900" indent="-228600">
              <a:lnSpc>
                <a:spcPct val="90000"/>
              </a:lnSpc>
              <a:spcAft>
                <a:spcPts val="600"/>
              </a:spcAft>
              <a:buFont typeface="Arial" panose="020B0604020202020204" pitchFamily="34" charset="0"/>
              <a:buChar char="•"/>
            </a:pPr>
            <a:r>
              <a:rPr lang="en-US" sz="2000" dirty="0">
                <a:solidFill>
                  <a:srgbClr val="FFFFFF"/>
                </a:solidFill>
              </a:rPr>
              <a:t>Don’t swear.</a:t>
            </a:r>
          </a:p>
          <a:p>
            <a:pPr marL="342900" indent="-228600">
              <a:lnSpc>
                <a:spcPct val="90000"/>
              </a:lnSpc>
              <a:spcAft>
                <a:spcPts val="600"/>
              </a:spcAft>
              <a:buFont typeface="Arial" panose="020B0604020202020204" pitchFamily="34" charset="0"/>
              <a:buChar char="•"/>
            </a:pPr>
            <a:r>
              <a:rPr lang="en-US" sz="2000" dirty="0">
                <a:solidFill>
                  <a:srgbClr val="FFFFFF"/>
                </a:solidFill>
              </a:rPr>
              <a:t>Show members of the local community how amazing our school can be by showing our values.</a:t>
            </a:r>
          </a:p>
          <a:p>
            <a:pPr marL="342900" indent="-2286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49286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40576" y="2704702"/>
            <a:ext cx="5359978"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707140"/>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470709"/>
            <a:ext cx="647700" cy="558800"/>
          </a:xfrm>
          <a:prstGeom prst="rect">
            <a:avLst/>
          </a:prstGeom>
        </p:spPr>
      </p:pic>
      <p:sp>
        <p:nvSpPr>
          <p:cNvPr id="17" name="TextBox 16">
            <a:extLst>
              <a:ext uri="{FF2B5EF4-FFF2-40B4-BE49-F238E27FC236}">
                <a16:creationId xmlns:a16="http://schemas.microsoft.com/office/drawing/2014/main" id="{EC353C85-5C81-E34D-A1DB-AF1DF490CEDB}"/>
              </a:ext>
            </a:extLst>
          </p:cNvPr>
          <p:cNvSpPr txBox="1"/>
          <p:nvPr/>
        </p:nvSpPr>
        <p:spPr>
          <a:xfrm>
            <a:off x="868321" y="2232522"/>
            <a:ext cx="5186658" cy="523220"/>
          </a:xfrm>
          <a:prstGeom prst="rect">
            <a:avLst/>
          </a:prstGeom>
          <a:noFill/>
        </p:spPr>
        <p:txBody>
          <a:bodyPr wrap="square" rtlCol="0">
            <a:spAutoFit/>
          </a:bodyPr>
          <a:lstStyle/>
          <a:p>
            <a:r>
              <a:rPr lang="en-US" sz="2800" b="1" dirty="0">
                <a:cs typeface="Arial" panose="020B0604020202020204" pitchFamily="34" charset="0"/>
              </a:rPr>
              <a:t>Thank you for being a part of</a:t>
            </a:r>
          </a:p>
        </p:txBody>
      </p:sp>
    </p:spTree>
    <p:extLst>
      <p:ext uri="{BB962C8B-B14F-4D97-AF65-F5344CB8AC3E}">
        <p14:creationId xmlns:p14="http://schemas.microsoft.com/office/powerpoint/2010/main" val="9257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06680" y="1011061"/>
            <a:ext cx="11978640" cy="5116092"/>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Bullying affects millions of lives and can leave us feeling hopeless. But if we challenge it, we can change it. And it starts by reaching out.</a:t>
            </a:r>
          </a:p>
          <a:p>
            <a:pPr algn="ctr"/>
            <a:r>
              <a:rPr lang="en-GB" sz="2200" b="1" dirty="0">
                <a:solidFill>
                  <a:schemeClr val="bg1"/>
                </a:solidFill>
              </a:rPr>
              <a:t> </a:t>
            </a:r>
          </a:p>
          <a:p>
            <a:pPr algn="ctr"/>
            <a:r>
              <a:rPr lang="en-GB" sz="2200" b="1" dirty="0">
                <a:solidFill>
                  <a:schemeClr val="bg1"/>
                </a:solidFill>
              </a:rPr>
              <a:t>It doesn’t stop with young people. From teachers to parents and influencers to politicians, we all have a part to play. Reach out to someone you trust if you need to talk. Reach out to someone if you know they’re being bullied. Reach out by being the change you want to see.</a:t>
            </a:r>
          </a:p>
          <a:p>
            <a:pPr algn="ctr"/>
            <a:r>
              <a:rPr lang="en-GB" sz="2200" b="1" dirty="0">
                <a:solidFill>
                  <a:schemeClr val="bg1"/>
                </a:solidFill>
              </a:rPr>
              <a:t> </a:t>
            </a:r>
          </a:p>
          <a:p>
            <a:pPr algn="ctr"/>
            <a:r>
              <a:rPr lang="en-GB" sz="2200" b="1" dirty="0">
                <a:solidFill>
                  <a:schemeClr val="bg1"/>
                </a:solidFill>
              </a:rPr>
              <a:t>It takes courage, but it can change lives.</a:t>
            </a:r>
          </a:p>
          <a:p>
            <a:pPr algn="ctr"/>
            <a:r>
              <a:rPr lang="en-GB" sz="2200" b="1" dirty="0">
                <a:solidFill>
                  <a:schemeClr val="bg1"/>
                </a:solidFill>
              </a:rPr>
              <a:t> </a:t>
            </a:r>
          </a:p>
          <a:p>
            <a:pPr algn="ctr"/>
            <a:r>
              <a:rPr lang="en-GB" sz="2200" b="1" dirty="0">
                <a:solidFill>
                  <a:schemeClr val="bg1"/>
                </a:solidFill>
              </a:rPr>
              <a:t>So, this Anti-Bullying Week, let’s come together and reach out to stop bullying.</a:t>
            </a:r>
          </a:p>
        </p:txBody>
      </p:sp>
      <p:sp>
        <p:nvSpPr>
          <p:cNvPr id="20" name="TextBox 19">
            <a:extLst>
              <a:ext uri="{FF2B5EF4-FFF2-40B4-BE49-F238E27FC236}">
                <a16:creationId xmlns:a16="http://schemas.microsoft.com/office/drawing/2014/main" id="{7A33CE19-03FA-5E43-9E1F-ABB8D73ECAF3}"/>
              </a:ext>
            </a:extLst>
          </p:cNvPr>
          <p:cNvSpPr txBox="1"/>
          <p:nvPr/>
        </p:nvSpPr>
        <p:spPr>
          <a:xfrm>
            <a:off x="0" y="30730"/>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941384" y="393728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2</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1422284" y="-249386"/>
            <a:ext cx="4379676" cy="1615780"/>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Anti-Bullying Week 2022: Reach Out </a:t>
            </a:r>
          </a:p>
        </p:txBody>
      </p:sp>
    </p:spTree>
    <p:extLst>
      <p:ext uri="{BB962C8B-B14F-4D97-AF65-F5344CB8AC3E}">
        <p14:creationId xmlns:p14="http://schemas.microsoft.com/office/powerpoint/2010/main" val="39435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4">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5">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1936866" y="510649"/>
            <a:ext cx="8436376" cy="4691408"/>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6"/>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6"/>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6"/>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6"/>
            <a:stretch>
              <a:fillRect/>
            </a:stretch>
          </p:blipFill>
          <p:spPr>
            <a:xfrm rot="5400000">
              <a:off x="2231144" y="3331253"/>
              <a:ext cx="72055" cy="2919972"/>
            </a:xfrm>
            <a:prstGeom prst="rect">
              <a:avLst/>
            </a:prstGeom>
          </p:spPr>
        </p:pic>
      </p:grpSp>
      <p:pic>
        <p:nvPicPr>
          <p:cNvPr id="5" name="Online Media 4" title="Anti-Bullying Week 2022: Reach Out - official Secondary School film">
            <a:hlinkClick r:id="" action="ppaction://media"/>
            <a:extLst>
              <a:ext uri="{FF2B5EF4-FFF2-40B4-BE49-F238E27FC236}">
                <a16:creationId xmlns:a16="http://schemas.microsoft.com/office/drawing/2014/main" id="{B4568F08-00DC-45C9-99DF-480D1A2D8443}"/>
              </a:ext>
            </a:extLst>
          </p:cNvPr>
          <p:cNvPicPr>
            <a:picLocks noRot="1" noChangeAspect="1"/>
          </p:cNvPicPr>
          <p:nvPr>
            <a:videoFile r:link="rId1"/>
          </p:nvPr>
        </p:nvPicPr>
        <p:blipFill>
          <a:blip r:embed="rId7"/>
          <a:stretch>
            <a:fillRect/>
          </a:stretch>
        </p:blipFill>
        <p:spPr>
          <a:xfrm>
            <a:off x="2401270" y="774685"/>
            <a:ext cx="7433716" cy="4181465"/>
          </a:xfrm>
          <a:prstGeom prst="rect">
            <a:avLst/>
          </a:prstGeom>
        </p:spPr>
      </p:pic>
      <p:pic>
        <p:nvPicPr>
          <p:cNvPr id="20" name="Picture 19">
            <a:extLst>
              <a:ext uri="{FF2B5EF4-FFF2-40B4-BE49-F238E27FC236}">
                <a16:creationId xmlns:a16="http://schemas.microsoft.com/office/drawing/2014/main" id="{BD1D9E62-BAFD-4B96-B24C-1ECCDBDE58F6}"/>
              </a:ext>
            </a:extLst>
          </p:cNvPr>
          <p:cNvPicPr>
            <a:picLocks noChangeAspect="1"/>
          </p:cNvPicPr>
          <p:nvPr/>
        </p:nvPicPr>
        <p:blipFill>
          <a:blip r:embed="rId8">
            <a:biLevel thresh="2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70118" y="3865042"/>
            <a:ext cx="1986598" cy="1986598"/>
          </a:xfrm>
          <a:prstGeom prst="rect">
            <a:avLst/>
          </a:prstGeom>
        </p:spPr>
      </p:pic>
      <p:sp>
        <p:nvSpPr>
          <p:cNvPr id="7" name="TextBox 6">
            <a:extLst>
              <a:ext uri="{FF2B5EF4-FFF2-40B4-BE49-F238E27FC236}">
                <a16:creationId xmlns:a16="http://schemas.microsoft.com/office/drawing/2014/main" id="{BD89F8F4-3B97-4B4D-9351-5848B94CA0DA}"/>
              </a:ext>
            </a:extLst>
          </p:cNvPr>
          <p:cNvSpPr txBox="1"/>
          <p:nvPr/>
        </p:nvSpPr>
        <p:spPr>
          <a:xfrm>
            <a:off x="4526834" y="5221317"/>
            <a:ext cx="4545672" cy="261610"/>
          </a:xfrm>
          <a:prstGeom prst="rect">
            <a:avLst/>
          </a:prstGeom>
          <a:noFill/>
        </p:spPr>
        <p:txBody>
          <a:bodyPr wrap="square" rtlCol="0">
            <a:spAutoFit/>
          </a:bodyPr>
          <a:lstStyle/>
          <a:p>
            <a:r>
              <a:rPr lang="en-GB" sz="1100" dirty="0"/>
              <a:t>https://www.youtube.com/watch?v=kjhp-67cKJA</a:t>
            </a:r>
          </a:p>
        </p:txBody>
      </p:sp>
    </p:spTree>
    <p:extLst>
      <p:ext uri="{BB962C8B-B14F-4D97-AF65-F5344CB8AC3E}">
        <p14:creationId xmlns:p14="http://schemas.microsoft.com/office/powerpoint/2010/main" val="20129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057749" y="2464151"/>
            <a:ext cx="10076499" cy="3046988"/>
          </a:xfrm>
          <a:prstGeom prst="rect">
            <a:avLst/>
          </a:prstGeom>
          <a:noFill/>
        </p:spPr>
        <p:txBody>
          <a:bodyPr wrap="square" rtlCol="0">
            <a:spAutoFit/>
          </a:bodyPr>
          <a:lstStyle/>
          <a:p>
            <a:pPr algn="ctr"/>
            <a:r>
              <a:rPr lang="en-GB" sz="3200" dirty="0"/>
              <a:t>‘The </a:t>
            </a:r>
            <a:r>
              <a:rPr lang="en-GB" sz="3200" b="1" dirty="0"/>
              <a:t>repetitive, intentional hurting </a:t>
            </a:r>
            <a:r>
              <a:rPr lang="en-GB" sz="3200" dirty="0"/>
              <a:t>of one person or group by another person or group, where the relationship involves an </a:t>
            </a:r>
            <a:r>
              <a:rPr lang="en-GB" sz="3200" b="1" dirty="0"/>
              <a:t>imbalance of power</a:t>
            </a:r>
            <a:r>
              <a:rPr lang="en-GB" sz="3200" dirty="0"/>
              <a:t>. Bullying can be physical, verbal or psychological.</a:t>
            </a:r>
          </a:p>
          <a:p>
            <a:pPr algn="ctr"/>
            <a:r>
              <a:rPr lang="en-GB" sz="3200" dirty="0"/>
              <a:t> </a:t>
            </a:r>
          </a:p>
          <a:p>
            <a:pPr algn="ctr"/>
            <a:r>
              <a:rPr lang="en-GB" sz="3200" dirty="0"/>
              <a:t>It can happen face to face or online.’</a:t>
            </a:r>
            <a:endParaRPr lang="en-US" sz="3200"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3279415" y="410297"/>
            <a:ext cx="5633169" cy="1930243"/>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3408276" y="990697"/>
            <a:ext cx="4945864" cy="769441"/>
          </a:xfrm>
          <a:prstGeom prst="rect">
            <a:avLst/>
          </a:prstGeom>
          <a:noFill/>
        </p:spPr>
        <p:txBody>
          <a:bodyPr wrap="square" rtlCol="0">
            <a:spAutoFit/>
          </a:bodyPr>
          <a:lstStyle/>
          <a:p>
            <a:pPr algn="ctr"/>
            <a:r>
              <a:rPr lang="en-US" sz="4400" b="1" dirty="0">
                <a:cs typeface="Arial" panose="020B0604020202020204" pitchFamily="34" charset="0"/>
              </a:rPr>
              <a:t>What is bullying?</a:t>
            </a:r>
            <a:endParaRPr lang="en-US" sz="4400" b="1" dirty="0">
              <a:solidFill>
                <a:srgbClr val="FF0048"/>
              </a:solidFill>
              <a:cs typeface="Arial" panose="020B0604020202020204" pitchFamily="34" charset="0"/>
            </a:endParaRPr>
          </a:p>
        </p:txBody>
      </p:sp>
    </p:spTree>
    <p:extLst>
      <p:ext uri="{BB962C8B-B14F-4D97-AF65-F5344CB8AC3E}">
        <p14:creationId xmlns:p14="http://schemas.microsoft.com/office/powerpoint/2010/main" val="1526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ight Arrow 48">
            <a:extLst>
              <a:ext uri="{FF2B5EF4-FFF2-40B4-BE49-F238E27FC236}">
                <a16:creationId xmlns:a16="http://schemas.microsoft.com/office/drawing/2014/main" id="{73231662-E758-104F-83D6-D78A94E9D7E5}"/>
              </a:ext>
            </a:extLst>
          </p:cNvPr>
          <p:cNvSpPr/>
          <p:nvPr/>
        </p:nvSpPr>
        <p:spPr>
          <a:xfrm>
            <a:off x="2272213" y="354809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evron 49">
            <a:extLst>
              <a:ext uri="{FF2B5EF4-FFF2-40B4-BE49-F238E27FC236}">
                <a16:creationId xmlns:a16="http://schemas.microsoft.com/office/drawing/2014/main" id="{B7D2F185-6A34-B644-B9A8-1137175E0E71}"/>
              </a:ext>
            </a:extLst>
          </p:cNvPr>
          <p:cNvSpPr/>
          <p:nvPr/>
        </p:nvSpPr>
        <p:spPr>
          <a:xfrm rot="10800000">
            <a:off x="1605763" y="364556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5" name="Right Arrow 44">
            <a:extLst>
              <a:ext uri="{FF2B5EF4-FFF2-40B4-BE49-F238E27FC236}">
                <a16:creationId xmlns:a16="http://schemas.microsoft.com/office/drawing/2014/main" id="{747A54F9-C9A6-4D4C-8438-D08171925FDD}"/>
              </a:ext>
            </a:extLst>
          </p:cNvPr>
          <p:cNvSpPr/>
          <p:nvPr/>
        </p:nvSpPr>
        <p:spPr>
          <a:xfrm>
            <a:off x="8119801" y="355952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vron 45">
            <a:extLst>
              <a:ext uri="{FF2B5EF4-FFF2-40B4-BE49-F238E27FC236}">
                <a16:creationId xmlns:a16="http://schemas.microsoft.com/office/drawing/2014/main" id="{0A6A70BB-F696-0B48-858B-81DB62B02B08}"/>
              </a:ext>
            </a:extLst>
          </p:cNvPr>
          <p:cNvSpPr/>
          <p:nvPr/>
        </p:nvSpPr>
        <p:spPr>
          <a:xfrm rot="10800000">
            <a:off x="7453351" y="365699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3" name="Right Arrow 42">
            <a:extLst>
              <a:ext uri="{FF2B5EF4-FFF2-40B4-BE49-F238E27FC236}">
                <a16:creationId xmlns:a16="http://schemas.microsoft.com/office/drawing/2014/main" id="{504A2AC3-80D3-1F46-BD24-6859E1131FF5}"/>
              </a:ext>
            </a:extLst>
          </p:cNvPr>
          <p:cNvSpPr/>
          <p:nvPr/>
        </p:nvSpPr>
        <p:spPr>
          <a:xfrm>
            <a:off x="8119801" y="131924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evron 43">
            <a:extLst>
              <a:ext uri="{FF2B5EF4-FFF2-40B4-BE49-F238E27FC236}">
                <a16:creationId xmlns:a16="http://schemas.microsoft.com/office/drawing/2014/main" id="{5C577D3C-C6AF-FF49-9966-76A39C18761A}"/>
              </a:ext>
            </a:extLst>
          </p:cNvPr>
          <p:cNvSpPr/>
          <p:nvPr/>
        </p:nvSpPr>
        <p:spPr>
          <a:xfrm rot="10800000">
            <a:off x="7453351" y="141671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1" name="Right Arrow 40">
            <a:extLst>
              <a:ext uri="{FF2B5EF4-FFF2-40B4-BE49-F238E27FC236}">
                <a16:creationId xmlns:a16="http://schemas.microsoft.com/office/drawing/2014/main" id="{2B472C00-16E4-D843-AC54-70384B774D6D}"/>
              </a:ext>
            </a:extLst>
          </p:cNvPr>
          <p:cNvSpPr/>
          <p:nvPr/>
        </p:nvSpPr>
        <p:spPr>
          <a:xfrm>
            <a:off x="2272213" y="131924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1" name="TextBox 10">
            <a:extLst>
              <a:ext uri="{FF2B5EF4-FFF2-40B4-BE49-F238E27FC236}">
                <a16:creationId xmlns:a16="http://schemas.microsoft.com/office/drawing/2014/main" id="{A2CF06E9-0F8F-D441-8280-297E713DA332}"/>
              </a:ext>
            </a:extLst>
          </p:cNvPr>
          <p:cNvSpPr txBox="1"/>
          <p:nvPr/>
        </p:nvSpPr>
        <p:spPr>
          <a:xfrm>
            <a:off x="812005" y="2521858"/>
            <a:ext cx="5095876" cy="646331"/>
          </a:xfrm>
          <a:prstGeom prst="rect">
            <a:avLst/>
          </a:prstGeom>
          <a:noFill/>
        </p:spPr>
        <p:txBody>
          <a:bodyPr wrap="square" rtlCol="0">
            <a:spAutoFit/>
          </a:bodyPr>
          <a:lstStyle/>
          <a:p>
            <a:pPr algn="ctr"/>
            <a:r>
              <a:rPr lang="en-US" dirty="0"/>
              <a:t>Includes hitting, kicking, tripping, pushing or purposefully damaging other people’s property.</a:t>
            </a:r>
          </a:p>
        </p:txBody>
      </p:sp>
      <p:sp>
        <p:nvSpPr>
          <p:cNvPr id="17" name="TextBox 16">
            <a:extLst>
              <a:ext uri="{FF2B5EF4-FFF2-40B4-BE49-F238E27FC236}">
                <a16:creationId xmlns:a16="http://schemas.microsoft.com/office/drawing/2014/main" id="{6543D84E-713A-984B-89B5-F9B459FF99D8}"/>
              </a:ext>
            </a:extLst>
          </p:cNvPr>
          <p:cNvSpPr txBox="1"/>
          <p:nvPr/>
        </p:nvSpPr>
        <p:spPr>
          <a:xfrm>
            <a:off x="926305" y="4708696"/>
            <a:ext cx="4867276" cy="646331"/>
          </a:xfrm>
          <a:prstGeom prst="rect">
            <a:avLst/>
          </a:prstGeom>
          <a:noFill/>
        </p:spPr>
        <p:txBody>
          <a:bodyPr wrap="square" rtlCol="0">
            <a:spAutoFit/>
          </a:bodyPr>
          <a:lstStyle/>
          <a:p>
            <a:pPr algn="ctr"/>
            <a:r>
              <a:rPr lang="en-US" dirty="0"/>
              <a:t>Includes spreading lies about someone, playing nasty jokes or excluding people.</a:t>
            </a:r>
          </a:p>
        </p:txBody>
      </p:sp>
      <p:sp>
        <p:nvSpPr>
          <p:cNvPr id="21" name="TextBox 20">
            <a:extLst>
              <a:ext uri="{FF2B5EF4-FFF2-40B4-BE49-F238E27FC236}">
                <a16:creationId xmlns:a16="http://schemas.microsoft.com/office/drawing/2014/main" id="{7AD947C3-882F-FE45-8DFB-74E257D3279F}"/>
              </a:ext>
            </a:extLst>
          </p:cNvPr>
          <p:cNvSpPr txBox="1"/>
          <p:nvPr/>
        </p:nvSpPr>
        <p:spPr>
          <a:xfrm>
            <a:off x="2050065" y="1633046"/>
            <a:ext cx="2853170" cy="461665"/>
          </a:xfrm>
          <a:prstGeom prst="rect">
            <a:avLst/>
          </a:prstGeom>
          <a:noFill/>
        </p:spPr>
        <p:txBody>
          <a:bodyPr wrap="square" rtlCol="0">
            <a:spAutoFit/>
          </a:bodyPr>
          <a:lstStyle/>
          <a:p>
            <a:pPr algn="ctr"/>
            <a:r>
              <a:rPr lang="en-US" sz="2400" b="1" dirty="0">
                <a:cs typeface="Arial" panose="020B0604020202020204" pitchFamily="34" charset="0"/>
              </a:rPr>
              <a:t>PHYSICAL</a:t>
            </a:r>
          </a:p>
        </p:txBody>
      </p:sp>
      <p:sp>
        <p:nvSpPr>
          <p:cNvPr id="24" name="TextBox 23">
            <a:extLst>
              <a:ext uri="{FF2B5EF4-FFF2-40B4-BE49-F238E27FC236}">
                <a16:creationId xmlns:a16="http://schemas.microsoft.com/office/drawing/2014/main" id="{99057DE8-461A-544F-9829-9E103C0CF498}"/>
              </a:ext>
            </a:extLst>
          </p:cNvPr>
          <p:cNvSpPr txBox="1"/>
          <p:nvPr/>
        </p:nvSpPr>
        <p:spPr>
          <a:xfrm>
            <a:off x="2521174" y="3865016"/>
            <a:ext cx="2853170" cy="461665"/>
          </a:xfrm>
          <a:prstGeom prst="rect">
            <a:avLst/>
          </a:prstGeom>
          <a:noFill/>
        </p:spPr>
        <p:txBody>
          <a:bodyPr wrap="square" rtlCol="0">
            <a:spAutoFit/>
          </a:bodyPr>
          <a:lstStyle/>
          <a:p>
            <a:pPr algn="ctr"/>
            <a:r>
              <a:rPr lang="en-US" sz="2400" b="1" cap="all" dirty="0">
                <a:cs typeface="Arial" panose="020B0604020202020204" pitchFamily="34" charset="0"/>
              </a:rPr>
              <a:t>psychological</a:t>
            </a:r>
          </a:p>
        </p:txBody>
      </p:sp>
      <p:sp>
        <p:nvSpPr>
          <p:cNvPr id="27" name="TextBox 26">
            <a:extLst>
              <a:ext uri="{FF2B5EF4-FFF2-40B4-BE49-F238E27FC236}">
                <a16:creationId xmlns:a16="http://schemas.microsoft.com/office/drawing/2014/main" id="{61E4D0A4-64B9-7D40-AF83-0C256FFCD41F}"/>
              </a:ext>
            </a:extLst>
          </p:cNvPr>
          <p:cNvSpPr txBox="1"/>
          <p:nvPr/>
        </p:nvSpPr>
        <p:spPr>
          <a:xfrm>
            <a:off x="6577010" y="2521858"/>
            <a:ext cx="4681538" cy="646331"/>
          </a:xfrm>
          <a:prstGeom prst="rect">
            <a:avLst/>
          </a:prstGeom>
          <a:noFill/>
        </p:spPr>
        <p:txBody>
          <a:bodyPr wrap="square" rtlCol="0">
            <a:spAutoFit/>
          </a:bodyPr>
          <a:lstStyle/>
          <a:p>
            <a:pPr algn="ctr"/>
            <a:r>
              <a:rPr lang="en-US" dirty="0"/>
              <a:t>Includes name-calling, threatening, teasing, saying nasty or rude things to someone.</a:t>
            </a:r>
          </a:p>
        </p:txBody>
      </p:sp>
      <p:sp>
        <p:nvSpPr>
          <p:cNvPr id="28" name="TextBox 27">
            <a:extLst>
              <a:ext uri="{FF2B5EF4-FFF2-40B4-BE49-F238E27FC236}">
                <a16:creationId xmlns:a16="http://schemas.microsoft.com/office/drawing/2014/main" id="{61A05E3E-2E18-D34C-8120-580C47CECD3C}"/>
              </a:ext>
            </a:extLst>
          </p:cNvPr>
          <p:cNvSpPr txBox="1"/>
          <p:nvPr/>
        </p:nvSpPr>
        <p:spPr>
          <a:xfrm>
            <a:off x="6484141" y="4708696"/>
            <a:ext cx="4867276" cy="923330"/>
          </a:xfrm>
          <a:prstGeom prst="rect">
            <a:avLst/>
          </a:prstGeom>
          <a:noFill/>
        </p:spPr>
        <p:txBody>
          <a:bodyPr wrap="square" rtlCol="0">
            <a:spAutoFit/>
          </a:bodyPr>
          <a:lstStyle/>
          <a:p>
            <a:pPr algn="ctr"/>
            <a:r>
              <a:rPr lang="en-US" dirty="0"/>
              <a:t>Includes hurtful comments / messages / posts, excluding on purpose, spreading nasty gossip and imitating others online.</a:t>
            </a:r>
          </a:p>
        </p:txBody>
      </p:sp>
      <p:sp>
        <p:nvSpPr>
          <p:cNvPr id="29" name="TextBox 28">
            <a:extLst>
              <a:ext uri="{FF2B5EF4-FFF2-40B4-BE49-F238E27FC236}">
                <a16:creationId xmlns:a16="http://schemas.microsoft.com/office/drawing/2014/main" id="{04A0B3E7-EA38-AC47-B176-860FC84F5C76}"/>
              </a:ext>
            </a:extLst>
          </p:cNvPr>
          <p:cNvSpPr txBox="1"/>
          <p:nvPr/>
        </p:nvSpPr>
        <p:spPr>
          <a:xfrm>
            <a:off x="7874370" y="1661506"/>
            <a:ext cx="2853170" cy="461665"/>
          </a:xfrm>
          <a:prstGeom prst="rect">
            <a:avLst/>
          </a:prstGeom>
          <a:noFill/>
        </p:spPr>
        <p:txBody>
          <a:bodyPr wrap="square" rtlCol="0">
            <a:spAutoFit/>
          </a:bodyPr>
          <a:lstStyle/>
          <a:p>
            <a:pPr algn="ctr"/>
            <a:r>
              <a:rPr lang="en-US" sz="2400" b="1" dirty="0">
                <a:cs typeface="Arial" panose="020B0604020202020204" pitchFamily="34" charset="0"/>
              </a:rPr>
              <a:t>VERBAL</a:t>
            </a:r>
          </a:p>
        </p:txBody>
      </p:sp>
      <p:sp>
        <p:nvSpPr>
          <p:cNvPr id="32" name="TextBox 31">
            <a:extLst>
              <a:ext uri="{FF2B5EF4-FFF2-40B4-BE49-F238E27FC236}">
                <a16:creationId xmlns:a16="http://schemas.microsoft.com/office/drawing/2014/main" id="{8EFA79C0-F1B1-9B44-8B13-6BD4DE0302FA}"/>
              </a:ext>
            </a:extLst>
          </p:cNvPr>
          <p:cNvSpPr txBox="1"/>
          <p:nvPr/>
        </p:nvSpPr>
        <p:spPr>
          <a:xfrm>
            <a:off x="7819877" y="3899446"/>
            <a:ext cx="2853170" cy="461665"/>
          </a:xfrm>
          <a:prstGeom prst="rect">
            <a:avLst/>
          </a:prstGeom>
          <a:noFill/>
        </p:spPr>
        <p:txBody>
          <a:bodyPr wrap="square" rtlCol="0">
            <a:spAutoFit/>
          </a:bodyPr>
          <a:lstStyle/>
          <a:p>
            <a:pPr algn="ctr"/>
            <a:r>
              <a:rPr lang="en-US" sz="2400" b="1" dirty="0">
                <a:cs typeface="Arial" panose="020B0604020202020204" pitchFamily="34" charset="0"/>
              </a:rPr>
              <a:t>ONLINE</a:t>
            </a:r>
          </a:p>
        </p:txBody>
      </p:sp>
      <p:cxnSp>
        <p:nvCxnSpPr>
          <p:cNvPr id="34" name="Straight Connector 33">
            <a:extLst>
              <a:ext uri="{FF2B5EF4-FFF2-40B4-BE49-F238E27FC236}">
                <a16:creationId xmlns:a16="http://schemas.microsoft.com/office/drawing/2014/main" id="{C4740C82-79C6-C740-A583-970375BDEE6C}"/>
              </a:ext>
            </a:extLst>
          </p:cNvPr>
          <p:cNvCxnSpPr/>
          <p:nvPr/>
        </p:nvCxnSpPr>
        <p:spPr>
          <a:xfrm>
            <a:off x="6096000" y="1458010"/>
            <a:ext cx="0" cy="3941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1671437E-4257-5A46-83E2-F7E44BE2F74B}"/>
              </a:ext>
            </a:extLst>
          </p:cNvPr>
          <p:cNvPicPr>
            <a:picLocks noChangeAspect="1"/>
          </p:cNvPicPr>
          <p:nvPr/>
        </p:nvPicPr>
        <p:blipFill>
          <a:blip r:embed="rId2"/>
          <a:stretch>
            <a:fillRect/>
          </a:stretch>
        </p:blipFill>
        <p:spPr>
          <a:xfrm>
            <a:off x="7627997" y="1645153"/>
            <a:ext cx="666723" cy="412733"/>
          </a:xfrm>
          <a:prstGeom prst="rect">
            <a:avLst/>
          </a:prstGeom>
        </p:spPr>
      </p:pic>
      <p:pic>
        <p:nvPicPr>
          <p:cNvPr id="37" name="Picture 36">
            <a:extLst>
              <a:ext uri="{FF2B5EF4-FFF2-40B4-BE49-F238E27FC236}">
                <a16:creationId xmlns:a16="http://schemas.microsoft.com/office/drawing/2014/main" id="{C258FE81-D7A1-DE45-B67E-028002A7C85C}"/>
              </a:ext>
            </a:extLst>
          </p:cNvPr>
          <p:cNvPicPr>
            <a:picLocks noChangeAspect="1"/>
          </p:cNvPicPr>
          <p:nvPr/>
        </p:nvPicPr>
        <p:blipFill>
          <a:blip r:embed="rId3"/>
          <a:stretch>
            <a:fillRect/>
          </a:stretch>
        </p:blipFill>
        <p:spPr>
          <a:xfrm>
            <a:off x="1905944" y="3800107"/>
            <a:ext cx="479649" cy="571582"/>
          </a:xfrm>
          <a:prstGeom prst="rect">
            <a:avLst/>
          </a:prstGeom>
        </p:spPr>
      </p:pic>
      <p:pic>
        <p:nvPicPr>
          <p:cNvPr id="38" name="Picture 37">
            <a:extLst>
              <a:ext uri="{FF2B5EF4-FFF2-40B4-BE49-F238E27FC236}">
                <a16:creationId xmlns:a16="http://schemas.microsoft.com/office/drawing/2014/main" id="{4B78E5B3-FEEE-AD47-90E6-F46E29D11683}"/>
              </a:ext>
            </a:extLst>
          </p:cNvPr>
          <p:cNvPicPr>
            <a:picLocks noChangeAspect="1"/>
          </p:cNvPicPr>
          <p:nvPr/>
        </p:nvPicPr>
        <p:blipFill>
          <a:blip r:embed="rId4"/>
          <a:stretch>
            <a:fillRect/>
          </a:stretch>
        </p:blipFill>
        <p:spPr>
          <a:xfrm>
            <a:off x="7854167" y="3791426"/>
            <a:ext cx="321616" cy="639262"/>
          </a:xfrm>
          <a:prstGeom prst="rect">
            <a:avLst/>
          </a:prstGeom>
        </p:spPr>
      </p:pic>
      <p:sp>
        <p:nvSpPr>
          <p:cNvPr id="39" name="TextBox 38">
            <a:extLst>
              <a:ext uri="{FF2B5EF4-FFF2-40B4-BE49-F238E27FC236}">
                <a16:creationId xmlns:a16="http://schemas.microsoft.com/office/drawing/2014/main" id="{C574C7D7-3898-5649-8793-438EB824973D}"/>
              </a:ext>
            </a:extLst>
          </p:cNvPr>
          <p:cNvSpPr txBox="1"/>
          <p:nvPr/>
        </p:nvSpPr>
        <p:spPr>
          <a:xfrm>
            <a:off x="3452248" y="276830"/>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Types of bullying</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05763" y="141671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pic>
        <p:nvPicPr>
          <p:cNvPr id="35" name="Picture 34">
            <a:extLst>
              <a:ext uri="{FF2B5EF4-FFF2-40B4-BE49-F238E27FC236}">
                <a16:creationId xmlns:a16="http://schemas.microsoft.com/office/drawing/2014/main" id="{5307EE22-886F-1C43-B433-FD929EE48609}"/>
              </a:ext>
            </a:extLst>
          </p:cNvPr>
          <p:cNvPicPr>
            <a:picLocks noChangeAspect="1"/>
          </p:cNvPicPr>
          <p:nvPr/>
        </p:nvPicPr>
        <p:blipFill>
          <a:blip r:embed="rId5"/>
          <a:stretch>
            <a:fillRect/>
          </a:stretch>
        </p:blipFill>
        <p:spPr>
          <a:xfrm>
            <a:off x="1883084" y="1578695"/>
            <a:ext cx="532501" cy="541090"/>
          </a:xfrm>
          <a:prstGeom prst="rect">
            <a:avLst/>
          </a:prstGeom>
        </p:spPr>
      </p:pic>
    </p:spTree>
    <p:extLst>
      <p:ext uri="{BB962C8B-B14F-4D97-AF65-F5344CB8AC3E}">
        <p14:creationId xmlns:p14="http://schemas.microsoft.com/office/powerpoint/2010/main" val="405126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ight Arrow 50">
            <a:extLst>
              <a:ext uri="{FF2B5EF4-FFF2-40B4-BE49-F238E27FC236}">
                <a16:creationId xmlns:a16="http://schemas.microsoft.com/office/drawing/2014/main" id="{161C6808-9C81-CB48-AA71-ACA96879088C}"/>
              </a:ext>
            </a:extLst>
          </p:cNvPr>
          <p:cNvSpPr/>
          <p:nvPr/>
        </p:nvSpPr>
        <p:spPr>
          <a:xfrm rot="21423581">
            <a:off x="596478" y="934709"/>
            <a:ext cx="4753881" cy="3413813"/>
          </a:xfrm>
          <a:prstGeom prst="rightArrow">
            <a:avLst>
              <a:gd name="adj1" fmla="val 78002"/>
              <a:gd name="adj2" fmla="val 413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Take a moment to consider … </a:t>
            </a:r>
          </a:p>
        </p:txBody>
      </p:sp>
      <p:grpSp>
        <p:nvGrpSpPr>
          <p:cNvPr id="13" name="Group 12">
            <a:extLst>
              <a:ext uri="{FF2B5EF4-FFF2-40B4-BE49-F238E27FC236}">
                <a16:creationId xmlns:a16="http://schemas.microsoft.com/office/drawing/2014/main" id="{54ECFBCF-2CA3-004D-AB1A-71DD9396FA67}"/>
              </a:ext>
            </a:extLst>
          </p:cNvPr>
          <p:cNvGrpSpPr/>
          <p:nvPr/>
        </p:nvGrpSpPr>
        <p:grpSpPr>
          <a:xfrm>
            <a:off x="-1479920" y="5489565"/>
            <a:ext cx="14389801" cy="2407039"/>
            <a:chOff x="-1847566" y="5564825"/>
            <a:chExt cx="14389801" cy="2407039"/>
          </a:xfrm>
        </p:grpSpPr>
        <p:sp>
          <p:nvSpPr>
            <p:cNvPr id="14" name="Right Arrow 13">
              <a:extLst>
                <a:ext uri="{FF2B5EF4-FFF2-40B4-BE49-F238E27FC236}">
                  <a16:creationId xmlns:a16="http://schemas.microsoft.com/office/drawing/2014/main" id="{C9AE4E5E-C2A9-9D42-BDF5-0384BB8658E5}"/>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640560-3FA0-7745-B2B1-70837099E95A}"/>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17" name="TextBox 16">
              <a:extLst>
                <a:ext uri="{FF2B5EF4-FFF2-40B4-BE49-F238E27FC236}">
                  <a16:creationId xmlns:a16="http://schemas.microsoft.com/office/drawing/2014/main" id="{C929D9D8-9AA6-ED42-8926-16E0FE4F8D47}"/>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grpSp>
        <p:nvGrpSpPr>
          <p:cNvPr id="2" name="Group 1">
            <a:extLst>
              <a:ext uri="{FF2B5EF4-FFF2-40B4-BE49-F238E27FC236}">
                <a16:creationId xmlns:a16="http://schemas.microsoft.com/office/drawing/2014/main" id="{E87B4236-CF85-CD49-8D9B-5F1A4125BB15}"/>
              </a:ext>
            </a:extLst>
          </p:cNvPr>
          <p:cNvGrpSpPr/>
          <p:nvPr/>
        </p:nvGrpSpPr>
        <p:grpSpPr>
          <a:xfrm>
            <a:off x="5855412" y="1513672"/>
            <a:ext cx="882989" cy="773764"/>
            <a:chOff x="5685881" y="438752"/>
            <a:chExt cx="837829" cy="773764"/>
          </a:xfrm>
        </p:grpSpPr>
        <p:sp>
          <p:nvSpPr>
            <p:cNvPr id="37" name="Chevron 36">
              <a:extLst>
                <a:ext uri="{FF2B5EF4-FFF2-40B4-BE49-F238E27FC236}">
                  <a16:creationId xmlns:a16="http://schemas.microsoft.com/office/drawing/2014/main" id="{0C89AA2F-1482-2C45-88B3-CBCD014D47DD}"/>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38" name="TextBox 37">
              <a:extLst>
                <a:ext uri="{FF2B5EF4-FFF2-40B4-BE49-F238E27FC236}">
                  <a16:creationId xmlns:a16="http://schemas.microsoft.com/office/drawing/2014/main" id="{899C69D4-C479-2B4A-955B-FB1FB4C72FE9}"/>
                </a:ext>
              </a:extLst>
            </p:cNvPr>
            <p:cNvSpPr txBox="1"/>
            <p:nvPr/>
          </p:nvSpPr>
          <p:spPr>
            <a:xfrm>
              <a:off x="5817329" y="447811"/>
              <a:ext cx="582594" cy="707886"/>
            </a:xfrm>
            <a:prstGeom prst="rect">
              <a:avLst/>
            </a:prstGeom>
            <a:noFill/>
          </p:spPr>
          <p:txBody>
            <a:bodyPr wrap="square" rtlCol="0">
              <a:spAutoFit/>
            </a:bodyPr>
            <a:lstStyle/>
            <a:p>
              <a:pPr algn="ctr"/>
              <a:r>
                <a:rPr lang="en-US" sz="4000" b="1" dirty="0">
                  <a:cs typeface="Arial" panose="020B0604020202020204" pitchFamily="34" charset="0"/>
                </a:rPr>
                <a:t>1</a:t>
              </a:r>
              <a:endParaRPr lang="en-US" sz="4000" b="1" dirty="0">
                <a:solidFill>
                  <a:srgbClr val="FF0048"/>
                </a:solidFill>
                <a:cs typeface="Arial" panose="020B0604020202020204" pitchFamily="34" charset="0"/>
              </a:endParaRPr>
            </a:p>
          </p:txBody>
        </p:sp>
      </p:grpSp>
      <p:grpSp>
        <p:nvGrpSpPr>
          <p:cNvPr id="39" name="Group 38">
            <a:extLst>
              <a:ext uri="{FF2B5EF4-FFF2-40B4-BE49-F238E27FC236}">
                <a16:creationId xmlns:a16="http://schemas.microsoft.com/office/drawing/2014/main" id="{6A9C73FC-7E6F-F64E-999B-B708B74B1C4D}"/>
              </a:ext>
            </a:extLst>
          </p:cNvPr>
          <p:cNvGrpSpPr/>
          <p:nvPr/>
        </p:nvGrpSpPr>
        <p:grpSpPr>
          <a:xfrm>
            <a:off x="5882600" y="3032626"/>
            <a:ext cx="855801" cy="899558"/>
            <a:chOff x="5685881" y="438752"/>
            <a:chExt cx="837829" cy="773764"/>
          </a:xfrm>
        </p:grpSpPr>
        <p:sp>
          <p:nvSpPr>
            <p:cNvPr id="40" name="Chevron 39">
              <a:extLst>
                <a:ext uri="{FF2B5EF4-FFF2-40B4-BE49-F238E27FC236}">
                  <a16:creationId xmlns:a16="http://schemas.microsoft.com/office/drawing/2014/main" id="{301043C6-3BEC-334B-8E37-E155B3D2FA53}"/>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1" name="TextBox 40">
              <a:extLst>
                <a:ext uri="{FF2B5EF4-FFF2-40B4-BE49-F238E27FC236}">
                  <a16:creationId xmlns:a16="http://schemas.microsoft.com/office/drawing/2014/main" id="{D410E41E-AEC4-5746-9635-6F73D98C331A}"/>
                </a:ext>
              </a:extLst>
            </p:cNvPr>
            <p:cNvSpPr txBox="1"/>
            <p:nvPr/>
          </p:nvSpPr>
          <p:spPr>
            <a:xfrm>
              <a:off x="5817329" y="471691"/>
              <a:ext cx="582594" cy="707886"/>
            </a:xfrm>
            <a:prstGeom prst="rect">
              <a:avLst/>
            </a:prstGeom>
            <a:noFill/>
          </p:spPr>
          <p:txBody>
            <a:bodyPr wrap="square" rtlCol="0">
              <a:spAutoFit/>
            </a:bodyPr>
            <a:lstStyle/>
            <a:p>
              <a:pPr algn="ctr"/>
              <a:r>
                <a:rPr lang="en-US" sz="4000" b="1" dirty="0">
                  <a:cs typeface="Arial" panose="020B0604020202020204" pitchFamily="34" charset="0"/>
                </a:rPr>
                <a:t>2</a:t>
              </a:r>
              <a:endParaRPr lang="en-US" sz="4000" b="1" dirty="0">
                <a:solidFill>
                  <a:srgbClr val="FF0048"/>
                </a:solidFill>
                <a:cs typeface="Arial" panose="020B0604020202020204" pitchFamily="34" charset="0"/>
              </a:endParaRPr>
            </a:p>
          </p:txBody>
        </p:sp>
      </p:grpSp>
      <p:pic>
        <p:nvPicPr>
          <p:cNvPr id="48" name="Picture 47">
            <a:extLst>
              <a:ext uri="{FF2B5EF4-FFF2-40B4-BE49-F238E27FC236}">
                <a16:creationId xmlns:a16="http://schemas.microsoft.com/office/drawing/2014/main" id="{5C236103-C3A5-E145-A8D7-9BEA23F67376}"/>
              </a:ext>
            </a:extLst>
          </p:cNvPr>
          <p:cNvPicPr>
            <a:picLocks noChangeAspect="1"/>
          </p:cNvPicPr>
          <p:nvPr/>
        </p:nvPicPr>
        <p:blipFill>
          <a:blip r:embed="rId2"/>
          <a:stretch>
            <a:fillRect/>
          </a:stretch>
        </p:blipFill>
        <p:spPr>
          <a:xfrm rot="171818">
            <a:off x="3971678" y="4129853"/>
            <a:ext cx="469620" cy="473124"/>
          </a:xfrm>
          <a:prstGeom prst="rect">
            <a:avLst/>
          </a:prstGeom>
        </p:spPr>
      </p:pic>
      <p:sp>
        <p:nvSpPr>
          <p:cNvPr id="21" name="Right Arrow 17">
            <a:extLst>
              <a:ext uri="{FF2B5EF4-FFF2-40B4-BE49-F238E27FC236}">
                <a16:creationId xmlns:a16="http://schemas.microsoft.com/office/drawing/2014/main" id="{09E9A98D-4BE6-4FE5-AC2B-9A5445876BC7}"/>
              </a:ext>
            </a:extLst>
          </p:cNvPr>
          <p:cNvSpPr/>
          <p:nvPr/>
        </p:nvSpPr>
        <p:spPr>
          <a:xfrm>
            <a:off x="7053668" y="1143109"/>
            <a:ext cx="4184167" cy="1598088"/>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Two times you have reached out to someone </a:t>
            </a:r>
            <a:r>
              <a:rPr lang="en-US" sz="2000" b="1"/>
              <a:t>in need</a:t>
            </a:r>
            <a:endParaRPr lang="en-US" sz="2000" b="1" dirty="0"/>
          </a:p>
        </p:txBody>
      </p:sp>
      <p:sp>
        <p:nvSpPr>
          <p:cNvPr id="22" name="Right Arrow 17">
            <a:extLst>
              <a:ext uri="{FF2B5EF4-FFF2-40B4-BE49-F238E27FC236}">
                <a16:creationId xmlns:a16="http://schemas.microsoft.com/office/drawing/2014/main" id="{25BFC367-4C2D-48B5-9370-CD3493E327AB}"/>
              </a:ext>
            </a:extLst>
          </p:cNvPr>
          <p:cNvSpPr/>
          <p:nvPr/>
        </p:nvSpPr>
        <p:spPr>
          <a:xfrm>
            <a:off x="7053668" y="2688744"/>
            <a:ext cx="4184167" cy="1598088"/>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Two times someone has reached out to you when you needed help </a:t>
            </a:r>
          </a:p>
        </p:txBody>
      </p:sp>
    </p:spTree>
    <p:extLst>
      <p:ext uri="{BB962C8B-B14F-4D97-AF65-F5344CB8AC3E}">
        <p14:creationId xmlns:p14="http://schemas.microsoft.com/office/powerpoint/2010/main" val="304647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DF6AC-DE83-4C1C-B332-796552B1A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54ECFBCF-2CA3-004D-AB1A-71DD9396FA67}"/>
              </a:ext>
            </a:extLst>
          </p:cNvPr>
          <p:cNvGrpSpPr/>
          <p:nvPr/>
        </p:nvGrpSpPr>
        <p:grpSpPr>
          <a:xfrm>
            <a:off x="-1479920" y="5489565"/>
            <a:ext cx="14389801" cy="2407039"/>
            <a:chOff x="-1847566" y="5564825"/>
            <a:chExt cx="14389801" cy="2407039"/>
          </a:xfrm>
        </p:grpSpPr>
        <p:sp>
          <p:nvSpPr>
            <p:cNvPr id="14" name="Right Arrow 13">
              <a:extLst>
                <a:ext uri="{FF2B5EF4-FFF2-40B4-BE49-F238E27FC236}">
                  <a16:creationId xmlns:a16="http://schemas.microsoft.com/office/drawing/2014/main" id="{C9AE4E5E-C2A9-9D42-BDF5-0384BB8658E5}"/>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640560-3FA0-7745-B2B1-70837099E95A}"/>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7</a:t>
              </a:fld>
              <a:endParaRPr lang="en-US" sz="1600" dirty="0"/>
            </a:p>
          </p:txBody>
        </p:sp>
        <p:sp>
          <p:nvSpPr>
            <p:cNvPr id="17" name="TextBox 16">
              <a:extLst>
                <a:ext uri="{FF2B5EF4-FFF2-40B4-BE49-F238E27FC236}">
                  <a16:creationId xmlns:a16="http://schemas.microsoft.com/office/drawing/2014/main" id="{C929D9D8-9AA6-ED42-8926-16E0FE4F8D47}"/>
                </a:ext>
              </a:extLst>
            </p:cNvPr>
            <p:cNvSpPr txBox="1"/>
            <p:nvPr/>
          </p:nvSpPr>
          <p:spPr>
            <a:xfrm>
              <a:off x="-547668" y="6328192"/>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Tree>
    <p:extLst>
      <p:ext uri="{BB962C8B-B14F-4D97-AF65-F5344CB8AC3E}">
        <p14:creationId xmlns:p14="http://schemas.microsoft.com/office/powerpoint/2010/main" val="254518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11491" y="-1021"/>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8" name="Chevron 7">
            <a:extLst>
              <a:ext uri="{FF2B5EF4-FFF2-40B4-BE49-F238E27FC236}">
                <a16:creationId xmlns:a16="http://schemas.microsoft.com/office/drawing/2014/main" id="{4A52D84D-F461-4347-BA40-703F5B992847}"/>
              </a:ext>
            </a:extLst>
          </p:cNvPr>
          <p:cNvSpPr/>
          <p:nvPr/>
        </p:nvSpPr>
        <p:spPr>
          <a:xfrm>
            <a:off x="4311332" y="5026737"/>
            <a:ext cx="676946" cy="589773"/>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2</a:t>
            </a:r>
          </a:p>
        </p:txBody>
      </p:sp>
      <p:sp>
        <p:nvSpPr>
          <p:cNvPr id="13" name="Chevron 7">
            <a:extLst>
              <a:ext uri="{FF2B5EF4-FFF2-40B4-BE49-F238E27FC236}">
                <a16:creationId xmlns:a16="http://schemas.microsoft.com/office/drawing/2014/main" id="{C0E53552-515B-4EDB-A318-79512F5DB07D}"/>
              </a:ext>
            </a:extLst>
          </p:cNvPr>
          <p:cNvSpPr/>
          <p:nvPr/>
        </p:nvSpPr>
        <p:spPr>
          <a:xfrm>
            <a:off x="583704" y="5030980"/>
            <a:ext cx="676947" cy="585530"/>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1</a:t>
            </a:r>
          </a:p>
        </p:txBody>
      </p:sp>
      <p:sp>
        <p:nvSpPr>
          <p:cNvPr id="16" name="TextBox 15">
            <a:extLst>
              <a:ext uri="{FF2B5EF4-FFF2-40B4-BE49-F238E27FC236}">
                <a16:creationId xmlns:a16="http://schemas.microsoft.com/office/drawing/2014/main" id="{E42693E7-5C71-4E4B-92D9-08F3C680B4B7}"/>
              </a:ext>
            </a:extLst>
          </p:cNvPr>
          <p:cNvSpPr txBox="1"/>
          <p:nvPr/>
        </p:nvSpPr>
        <p:spPr>
          <a:xfrm>
            <a:off x="237744" y="477171"/>
            <a:ext cx="11713464" cy="769441"/>
          </a:xfrm>
          <a:prstGeom prst="rect">
            <a:avLst/>
          </a:prstGeom>
          <a:noFill/>
        </p:spPr>
        <p:txBody>
          <a:bodyPr wrap="square" rtlCol="0">
            <a:spAutoFit/>
          </a:bodyPr>
          <a:lstStyle/>
          <a:p>
            <a:pPr algn="ctr"/>
            <a:r>
              <a:rPr lang="en-US" sz="4400" b="1" dirty="0">
                <a:solidFill>
                  <a:schemeClr val="bg1"/>
                </a:solidFill>
                <a:cs typeface="Arial" panose="020B0604020202020204" pitchFamily="34" charset="0"/>
              </a:rPr>
              <a:t>Who can we reach out to in our school?</a:t>
            </a:r>
          </a:p>
        </p:txBody>
      </p:sp>
      <p:sp>
        <p:nvSpPr>
          <p:cNvPr id="17" name="Chevron 7">
            <a:extLst>
              <a:ext uri="{FF2B5EF4-FFF2-40B4-BE49-F238E27FC236}">
                <a16:creationId xmlns:a16="http://schemas.microsoft.com/office/drawing/2014/main" id="{47E4D856-E582-4C7F-82E2-DBD575CDAAA9}"/>
              </a:ext>
            </a:extLst>
          </p:cNvPr>
          <p:cNvSpPr/>
          <p:nvPr/>
        </p:nvSpPr>
        <p:spPr>
          <a:xfrm>
            <a:off x="8286395" y="5029263"/>
            <a:ext cx="676946" cy="567783"/>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3</a:t>
            </a:r>
          </a:p>
        </p:txBody>
      </p:sp>
      <p:grpSp>
        <p:nvGrpSpPr>
          <p:cNvPr id="18" name="Group 17">
            <a:extLst>
              <a:ext uri="{FF2B5EF4-FFF2-40B4-BE49-F238E27FC236}">
                <a16:creationId xmlns:a16="http://schemas.microsoft.com/office/drawing/2014/main" id="{860001C8-3904-4791-921E-33B5D41B7C1D}"/>
              </a:ext>
            </a:extLst>
          </p:cNvPr>
          <p:cNvGrpSpPr/>
          <p:nvPr/>
        </p:nvGrpSpPr>
        <p:grpSpPr>
          <a:xfrm>
            <a:off x="728736" y="1431850"/>
            <a:ext cx="2970882" cy="3352466"/>
            <a:chOff x="779136" y="1474800"/>
            <a:chExt cx="2970882" cy="3352466"/>
          </a:xfrm>
        </p:grpSpPr>
        <p:sp>
          <p:nvSpPr>
            <p:cNvPr id="20" name="Rectangle 19">
              <a:extLst>
                <a:ext uri="{FF2B5EF4-FFF2-40B4-BE49-F238E27FC236}">
                  <a16:creationId xmlns:a16="http://schemas.microsoft.com/office/drawing/2014/main" id="{92CA11A4-0EC9-4CFE-B834-7C3E768FD6F9}"/>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05AFE3B-0613-4847-9C57-B9D30CEC383E}"/>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22" name="Picture 21">
              <a:extLst>
                <a:ext uri="{FF2B5EF4-FFF2-40B4-BE49-F238E27FC236}">
                  <a16:creationId xmlns:a16="http://schemas.microsoft.com/office/drawing/2014/main" id="{AA6AF268-3072-4506-9D1C-93E512280928}"/>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23" name="Picture 22">
              <a:extLst>
                <a:ext uri="{FF2B5EF4-FFF2-40B4-BE49-F238E27FC236}">
                  <a16:creationId xmlns:a16="http://schemas.microsoft.com/office/drawing/2014/main" id="{5EF84DB1-F138-47ED-9813-88ABD0C328B5}"/>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26" name="Picture 25">
              <a:extLst>
                <a:ext uri="{FF2B5EF4-FFF2-40B4-BE49-F238E27FC236}">
                  <a16:creationId xmlns:a16="http://schemas.microsoft.com/office/drawing/2014/main" id="{39FD3C9B-E4CD-4B45-88F5-38CAD1DA32EC}"/>
                </a:ext>
              </a:extLst>
            </p:cNvPr>
            <p:cNvPicPr>
              <a:picLocks noChangeAspect="1"/>
            </p:cNvPicPr>
            <p:nvPr/>
          </p:nvPicPr>
          <p:blipFill>
            <a:blip r:embed="rId3"/>
            <a:stretch>
              <a:fillRect/>
            </a:stretch>
          </p:blipFill>
          <p:spPr>
            <a:xfrm rot="5400000">
              <a:off x="2231144" y="3331253"/>
              <a:ext cx="72055" cy="2919972"/>
            </a:xfrm>
            <a:prstGeom prst="rect">
              <a:avLst/>
            </a:prstGeom>
          </p:spPr>
        </p:pic>
      </p:grpSp>
      <p:grpSp>
        <p:nvGrpSpPr>
          <p:cNvPr id="28" name="Group 27">
            <a:extLst>
              <a:ext uri="{FF2B5EF4-FFF2-40B4-BE49-F238E27FC236}">
                <a16:creationId xmlns:a16="http://schemas.microsoft.com/office/drawing/2014/main" id="{2CB139CC-4BEA-4EE4-B4B9-5FA4B86DB027}"/>
              </a:ext>
            </a:extLst>
          </p:cNvPr>
          <p:cNvGrpSpPr/>
          <p:nvPr/>
        </p:nvGrpSpPr>
        <p:grpSpPr>
          <a:xfrm>
            <a:off x="4482639" y="1438467"/>
            <a:ext cx="2970882" cy="3352466"/>
            <a:chOff x="779136" y="1474800"/>
            <a:chExt cx="2970882" cy="3352466"/>
          </a:xfrm>
        </p:grpSpPr>
        <p:sp>
          <p:nvSpPr>
            <p:cNvPr id="29" name="Rectangle 28">
              <a:extLst>
                <a:ext uri="{FF2B5EF4-FFF2-40B4-BE49-F238E27FC236}">
                  <a16:creationId xmlns:a16="http://schemas.microsoft.com/office/drawing/2014/main" id="{7FD020C4-298A-4682-99D1-C6401E8A0F77}"/>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11D793D-40CE-4AA8-A25C-3E83C2ABE3CF}"/>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31" name="Picture 30">
              <a:extLst>
                <a:ext uri="{FF2B5EF4-FFF2-40B4-BE49-F238E27FC236}">
                  <a16:creationId xmlns:a16="http://schemas.microsoft.com/office/drawing/2014/main" id="{41C6AF20-0239-4342-B441-09CB6121A350}"/>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32" name="Picture 31">
              <a:extLst>
                <a:ext uri="{FF2B5EF4-FFF2-40B4-BE49-F238E27FC236}">
                  <a16:creationId xmlns:a16="http://schemas.microsoft.com/office/drawing/2014/main" id="{5C66FF47-63DE-4391-9F17-4F5D4F5DA370}"/>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33" name="Picture 32">
              <a:extLst>
                <a:ext uri="{FF2B5EF4-FFF2-40B4-BE49-F238E27FC236}">
                  <a16:creationId xmlns:a16="http://schemas.microsoft.com/office/drawing/2014/main" id="{DE49F5C4-8D7B-457E-A086-3B3F60061F7A}"/>
                </a:ext>
              </a:extLst>
            </p:cNvPr>
            <p:cNvPicPr>
              <a:picLocks noChangeAspect="1"/>
            </p:cNvPicPr>
            <p:nvPr/>
          </p:nvPicPr>
          <p:blipFill>
            <a:blip r:embed="rId3"/>
            <a:stretch>
              <a:fillRect/>
            </a:stretch>
          </p:blipFill>
          <p:spPr>
            <a:xfrm rot="5400000">
              <a:off x="2231144" y="3331253"/>
              <a:ext cx="72055" cy="2919972"/>
            </a:xfrm>
            <a:prstGeom prst="rect">
              <a:avLst/>
            </a:prstGeom>
          </p:spPr>
        </p:pic>
      </p:grpSp>
      <p:grpSp>
        <p:nvGrpSpPr>
          <p:cNvPr id="34" name="Group 33">
            <a:extLst>
              <a:ext uri="{FF2B5EF4-FFF2-40B4-BE49-F238E27FC236}">
                <a16:creationId xmlns:a16="http://schemas.microsoft.com/office/drawing/2014/main" id="{F759ADF8-3ED2-449B-B129-B049AF32156E}"/>
              </a:ext>
            </a:extLst>
          </p:cNvPr>
          <p:cNvGrpSpPr/>
          <p:nvPr/>
        </p:nvGrpSpPr>
        <p:grpSpPr>
          <a:xfrm>
            <a:off x="8361222" y="1433422"/>
            <a:ext cx="2970882" cy="3352466"/>
            <a:chOff x="779136" y="1474800"/>
            <a:chExt cx="2970882" cy="3352466"/>
          </a:xfrm>
        </p:grpSpPr>
        <p:sp>
          <p:nvSpPr>
            <p:cNvPr id="35" name="Rectangle 34">
              <a:extLst>
                <a:ext uri="{FF2B5EF4-FFF2-40B4-BE49-F238E27FC236}">
                  <a16:creationId xmlns:a16="http://schemas.microsoft.com/office/drawing/2014/main" id="{8C4A0081-ED05-411D-A1AA-60A1D89BA58C}"/>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8E7227B-F63C-4DAD-B004-B28BBF8A6B76}"/>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37" name="Picture 36">
              <a:extLst>
                <a:ext uri="{FF2B5EF4-FFF2-40B4-BE49-F238E27FC236}">
                  <a16:creationId xmlns:a16="http://schemas.microsoft.com/office/drawing/2014/main" id="{CF4AC72F-D44E-4653-9F2B-17721B98AC98}"/>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38" name="Picture 37">
              <a:extLst>
                <a:ext uri="{FF2B5EF4-FFF2-40B4-BE49-F238E27FC236}">
                  <a16:creationId xmlns:a16="http://schemas.microsoft.com/office/drawing/2014/main" id="{BF86488A-1867-4C05-A213-B3A079A072E0}"/>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39" name="Picture 38">
              <a:extLst>
                <a:ext uri="{FF2B5EF4-FFF2-40B4-BE49-F238E27FC236}">
                  <a16:creationId xmlns:a16="http://schemas.microsoft.com/office/drawing/2014/main" id="{881E880D-8743-49CF-B52A-8799CD65C474}"/>
                </a:ext>
              </a:extLst>
            </p:cNvPr>
            <p:cNvPicPr>
              <a:picLocks noChangeAspect="1"/>
            </p:cNvPicPr>
            <p:nvPr/>
          </p:nvPicPr>
          <p:blipFill>
            <a:blip r:embed="rId3"/>
            <a:stretch>
              <a:fillRect/>
            </a:stretch>
          </p:blipFill>
          <p:spPr>
            <a:xfrm rot="5400000">
              <a:off x="2231144" y="3331253"/>
              <a:ext cx="72055" cy="2919972"/>
            </a:xfrm>
            <a:prstGeom prst="rect">
              <a:avLst/>
            </a:prstGeom>
          </p:spPr>
        </p:pic>
      </p:grpSp>
      <p:sp>
        <p:nvSpPr>
          <p:cNvPr id="43" name="TextBox 42">
            <a:extLst>
              <a:ext uri="{FF2B5EF4-FFF2-40B4-BE49-F238E27FC236}">
                <a16:creationId xmlns:a16="http://schemas.microsoft.com/office/drawing/2014/main" id="{BCCE8A08-69A8-4C8A-B4C1-77774C450EB4}"/>
              </a:ext>
            </a:extLst>
          </p:cNvPr>
          <p:cNvSpPr txBox="1"/>
          <p:nvPr/>
        </p:nvSpPr>
        <p:spPr>
          <a:xfrm>
            <a:off x="1260651" y="5094904"/>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
        <p:nvSpPr>
          <p:cNvPr id="44" name="TextBox 43">
            <a:extLst>
              <a:ext uri="{FF2B5EF4-FFF2-40B4-BE49-F238E27FC236}">
                <a16:creationId xmlns:a16="http://schemas.microsoft.com/office/drawing/2014/main" id="{DA5055C6-654A-4AD7-B4CC-08739679F001}"/>
              </a:ext>
            </a:extLst>
          </p:cNvPr>
          <p:cNvSpPr txBox="1"/>
          <p:nvPr/>
        </p:nvSpPr>
        <p:spPr>
          <a:xfrm>
            <a:off x="4977902" y="5091920"/>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
        <p:nvSpPr>
          <p:cNvPr id="45" name="TextBox 44">
            <a:extLst>
              <a:ext uri="{FF2B5EF4-FFF2-40B4-BE49-F238E27FC236}">
                <a16:creationId xmlns:a16="http://schemas.microsoft.com/office/drawing/2014/main" id="{B6FFAB31-F484-48B7-89AD-B1B8BD3F882A}"/>
              </a:ext>
            </a:extLst>
          </p:cNvPr>
          <p:cNvSpPr txBox="1"/>
          <p:nvPr/>
        </p:nvSpPr>
        <p:spPr>
          <a:xfrm>
            <a:off x="8963341" y="5106883"/>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Tree>
    <p:extLst>
      <p:ext uri="{BB962C8B-B14F-4D97-AF65-F5344CB8AC3E}">
        <p14:creationId xmlns:p14="http://schemas.microsoft.com/office/powerpoint/2010/main" val="11485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64400-950A-4A7A-9C5C-B2542906AE9A}"/>
              </a:ext>
            </a:extLst>
          </p:cNvPr>
          <p:cNvSpPr txBox="1"/>
          <p:nvPr/>
        </p:nvSpPr>
        <p:spPr>
          <a:xfrm>
            <a:off x="6096000" y="365324"/>
            <a:ext cx="5553970" cy="6740307"/>
          </a:xfrm>
          <a:prstGeom prst="rect">
            <a:avLst/>
          </a:prstGeom>
          <a:noFill/>
        </p:spPr>
        <p:txBody>
          <a:bodyPr wrap="square" rtlCol="0">
            <a:spAutoFit/>
          </a:bodyPr>
          <a:lstStyle/>
          <a:p>
            <a:r>
              <a:rPr lang="en-GB" sz="2400" b="1" dirty="0"/>
              <a:t>Reaching out to people when you need help is a great idea.</a:t>
            </a:r>
          </a:p>
          <a:p>
            <a:endParaRPr lang="en-GB" sz="2400" dirty="0"/>
          </a:p>
          <a:p>
            <a:r>
              <a:rPr lang="en-GB" sz="2400" dirty="0"/>
              <a:t>But imagine if we all considered each other’s feelings so well that no one needed to.</a:t>
            </a:r>
          </a:p>
          <a:p>
            <a:endParaRPr lang="en-GB" sz="2400" dirty="0"/>
          </a:p>
          <a:p>
            <a:r>
              <a:rPr lang="en-GB" sz="2400" dirty="0"/>
              <a:t>Are you aware how your behaviour, and language affects others?</a:t>
            </a:r>
          </a:p>
          <a:p>
            <a:endParaRPr lang="en-GB" sz="2400" dirty="0"/>
          </a:p>
          <a:p>
            <a:r>
              <a:rPr lang="en-GB" sz="2400" dirty="0"/>
              <a:t>Showing our school values of kindness and respect towards everyone in school would go a long way towards making The Heys School feel a happier and safer place for everyone.</a:t>
            </a:r>
          </a:p>
          <a:p>
            <a:endParaRPr lang="en-GB" sz="2400" dirty="0"/>
          </a:p>
          <a:p>
            <a:endParaRPr lang="en-GB" sz="2400" dirty="0"/>
          </a:p>
        </p:txBody>
      </p:sp>
      <p:sp>
        <p:nvSpPr>
          <p:cNvPr id="3" name="Right Arrow 50">
            <a:extLst>
              <a:ext uri="{FF2B5EF4-FFF2-40B4-BE49-F238E27FC236}">
                <a16:creationId xmlns:a16="http://schemas.microsoft.com/office/drawing/2014/main" id="{042994EA-955C-4BB7-AE83-5F771D6BCBA2}"/>
              </a:ext>
            </a:extLst>
          </p:cNvPr>
          <p:cNvSpPr/>
          <p:nvPr/>
        </p:nvSpPr>
        <p:spPr>
          <a:xfrm rot="21423581">
            <a:off x="626458" y="1414394"/>
            <a:ext cx="4753881" cy="3413813"/>
          </a:xfrm>
          <a:prstGeom prst="rightArrow">
            <a:avLst>
              <a:gd name="adj1" fmla="val 78002"/>
              <a:gd name="adj2" fmla="val 413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 can always do so much more…</a:t>
            </a:r>
          </a:p>
        </p:txBody>
      </p:sp>
    </p:spTree>
    <p:extLst>
      <p:ext uri="{BB962C8B-B14F-4D97-AF65-F5344CB8AC3E}">
        <p14:creationId xmlns:p14="http://schemas.microsoft.com/office/powerpoint/2010/main" val="256340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1002</Words>
  <Application>Microsoft Office PowerPoint</Application>
  <PresentationFormat>Widescreen</PresentationFormat>
  <Paragraphs>129</Paragraphs>
  <Slides>15</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Pickavance H</cp:lastModifiedBy>
  <cp:revision>38</cp:revision>
  <dcterms:created xsi:type="dcterms:W3CDTF">2022-07-14T12:26:06Z</dcterms:created>
  <dcterms:modified xsi:type="dcterms:W3CDTF">2022-11-14T16:12:16Z</dcterms:modified>
</cp:coreProperties>
</file>